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notesMasterIdLst>
    <p:notesMasterId r:id="rId22"/>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10-1.png>
</file>

<file path=ppt/media/image-11-1.png>
</file>

<file path=ppt/media/image-12-1.png>
</file>

<file path=ppt/media/image-13-1.png>
</file>

<file path=ppt/media/image-14-1.png>
</file>

<file path=ppt/media/image-15-1.png>
</file>

<file path=ppt/media/image-16-1.png>
</file>

<file path=ppt/media/image-17-1.png>
</file>

<file path=ppt/media/image-17-2.png>
</file>

<file path=ppt/media/image-17-3.png>
</file>

<file path=ppt/media/image-17-4.png>
</file>

<file path=ppt/media/image-18-1.png>
</file>

<file path=ppt/media/image-18-2.png>
</file>

<file path=ppt/media/image-19-1.png>
</file>

<file path=ppt/media/image-19-2.png>
</file>

<file path=ppt/media/image-2-1.png>
</file>

<file path=ppt/media/image-2-2.png>
</file>

<file path=ppt/media/image-20-1.png>
</file>

<file path=ppt/media/image-3-1.png>
</file>

<file path=ppt/media/image-4-1.png>
</file>

<file path=ppt/media/image-4-2.png>
</file>

<file path=ppt/media/image-4-3.png>
</file>

<file path=ppt/media/image-5-1.png>
</file>

<file path=ppt/media/image-6-1.png>
</file>

<file path=ppt/media/image-7-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10-1.png"/><Relationship Id="rId3" Type="http://schemas.openxmlformats.org/officeDocument/2006/relationships/slideLayout" Target="../slideLayouts/slideLayout1.xml"/><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11-1.png"/><Relationship Id="rId3" Type="http://schemas.openxmlformats.org/officeDocument/2006/relationships/slideLayout" Target="../slideLayouts/slideLayout1.xm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12-1.png"/><Relationship Id="rId3" Type="http://schemas.openxmlformats.org/officeDocument/2006/relationships/slideLayout" Target="../slideLayouts/slideLayout1.xm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13-1.png"/><Relationship Id="rId3" Type="http://schemas.openxmlformats.org/officeDocument/2006/relationships/slideLayout" Target="../slideLayouts/slideLayout1.xml"/><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14-1.png"/><Relationship Id="rId3" Type="http://schemas.openxmlformats.org/officeDocument/2006/relationships/slideLayout" Target="../slideLayouts/slideLayout1.xml"/><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15-1.png"/><Relationship Id="rId3" Type="http://schemas.openxmlformats.org/officeDocument/2006/relationships/slideLayout" Target="../slideLayouts/slideLayout1.xml"/><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16-1.png"/><Relationship Id="rId3" Type="http://schemas.openxmlformats.org/officeDocument/2006/relationships/slideLayout" Target="../slideLayouts/slideLayout1.xml"/><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7-1.png"/><Relationship Id="rId2" Type="http://schemas.openxmlformats.org/officeDocument/2006/relationships/image" Target="../media/image-17-2.png"/><Relationship Id="rId3" Type="http://schemas.openxmlformats.org/officeDocument/2006/relationships/image" Target="../media/image-17-3.png"/><Relationship Id="rId4" Type="http://schemas.openxmlformats.org/officeDocument/2006/relationships/image" Target="../media/image-17-4.png"/><Relationship Id="rId6" Type="http://schemas.openxmlformats.org/officeDocument/2006/relationships/slideLayout" Target="../slideLayouts/slideLayout1.xml"/><Relationship Id="rId7"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8-1.png"/><Relationship Id="rId2" Type="http://schemas.openxmlformats.org/officeDocument/2006/relationships/image" Target="../media/image-18-2.png"/><Relationship Id="rId4" Type="http://schemas.openxmlformats.org/officeDocument/2006/relationships/slideLayout" Target="../slideLayouts/slideLayout1.xml"/><Relationship Id="rId5"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9-1.png"/><Relationship Id="rId2" Type="http://schemas.openxmlformats.org/officeDocument/2006/relationships/image" Target="../media/image-19-2.png"/><Relationship Id="rId4" Type="http://schemas.openxmlformats.org/officeDocument/2006/relationships/slideLayout" Target="../slideLayouts/slideLayout1.xml"/><Relationship Id="rId5"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20-1.png"/><Relationship Id="rId3" Type="http://schemas.openxmlformats.org/officeDocument/2006/relationships/slideLayout" Target="../slideLayouts/slideLayout1.xml"/><Relationship Id="rId4"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3-1.png"/><Relationship Id="rId3" Type="http://schemas.openxmlformats.org/officeDocument/2006/relationships/slideLayout" Target="../slideLayouts/slideLayout1.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5-1.png"/><Relationship Id="rId3" Type="http://schemas.openxmlformats.org/officeDocument/2006/relationships/slideLayout" Target="../slideLayouts/slideLayout1.xml"/><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6-1.png"/><Relationship Id="rId3" Type="http://schemas.openxmlformats.org/officeDocument/2006/relationships/slideLayout" Target="../slideLayouts/slideLayout1.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7-1.png"/><Relationship Id="rId3" Type="http://schemas.openxmlformats.org/officeDocument/2006/relationships/slideLayout" Target="../slideLayouts/slideLayout1.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hyperlink" Target="https://www.python.org/downloads/" TargetMode="External"/><Relationship Id="rId3" Type="http://schemas.openxmlformats.org/officeDocument/2006/relationships/hyperlink" Target="https://gamma.app" TargetMode="External"/><Relationship Id="rId2" Type="http://schemas.openxmlformats.org/officeDocument/2006/relationships/image" Target="../media/image-8-1.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9-1.png"/><Relationship Id="rId3" Type="http://schemas.openxmlformats.org/officeDocument/2006/relationships/slideLayout" Target="../slideLayouts/slideLayout1.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794028"/>
            <a:ext cx="10554414" cy="1388745"/>
          </a:xfrm>
          <a:prstGeom prst="rect">
            <a:avLst/>
          </a:prstGeom>
          <a:noFill/>
          <a:ln/>
        </p:spPr>
        <p:txBody>
          <a:bodyPr wrap="squar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Data-driven Healthcare Solutions in the Digital Age</a:t>
            </a:r>
            <a:endParaRPr lang="en-US" sz="4374" dirty="0"/>
          </a:p>
        </p:txBody>
      </p:sp>
      <p:pic>
        <p:nvPicPr>
          <p:cNvPr id="5" name="Image 0" descr="preencoded.png">    </p:cNvPr>
          <p:cNvPicPr>
            <a:picLocks noChangeAspect="1"/>
          </p:cNvPicPr>
          <p:nvPr/>
        </p:nvPicPr>
        <p:blipFill>
          <a:blip r:embed="rId1"/>
          <a:stretch>
            <a:fillRect/>
          </a:stretch>
        </p:blipFill>
        <p:spPr>
          <a:xfrm>
            <a:off x="2037993" y="2627114"/>
            <a:ext cx="3295888" cy="2036921"/>
          </a:xfrm>
          <a:prstGeom prst="rect">
            <a:avLst/>
          </a:prstGeom>
        </p:spPr>
      </p:pic>
      <p:sp>
        <p:nvSpPr>
          <p:cNvPr id="6" name="Text 3"/>
          <p:cNvSpPr/>
          <p:nvPr/>
        </p:nvSpPr>
        <p:spPr>
          <a:xfrm>
            <a:off x="2037993" y="4941689"/>
            <a:ext cx="3295888" cy="694373"/>
          </a:xfrm>
          <a:prstGeom prst="rect">
            <a:avLst/>
          </a:prstGeom>
          <a:noFill/>
          <a:ln/>
        </p:spPr>
        <p:txBody>
          <a:bodyPr wrap="square" rtlCol="0" anchor="t"/>
          <a:lstStyle/>
          <a:p>
            <a:pPr algn="l"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LLM-Powered Medical Chatbot</a:t>
            </a:r>
            <a:endParaRPr lang="en-US" sz="2187" dirty="0"/>
          </a:p>
        </p:txBody>
      </p:sp>
      <p:sp>
        <p:nvSpPr>
          <p:cNvPr id="7" name="Text 4"/>
          <p:cNvSpPr/>
          <p:nvPr/>
        </p:nvSpPr>
        <p:spPr>
          <a:xfrm>
            <a:off x="2037993" y="5769293"/>
            <a:ext cx="3295888" cy="1666280"/>
          </a:xfrm>
          <a:prstGeom prst="rect">
            <a:avLst/>
          </a:prstGeom>
          <a:noFill/>
          <a:ln/>
        </p:spPr>
        <p:txBody>
          <a:bodyPr wrap="square" rtlCol="0" anchor="t"/>
          <a:lstStyle/>
          <a:p>
            <a:pPr algn="l" indent="0" marL="0">
              <a:lnSpc>
                <a:spcPts val="2624"/>
              </a:lnSpc>
              <a:buNone/>
            </a:pPr>
            <a:r>
              <a:rPr lang="en-US" sz="1750" spc="-35" kern="0" dirty="0">
                <a:solidFill>
                  <a:srgbClr val="272525"/>
                </a:solidFill>
                <a:latin typeface="Inter" pitchFamily="34" charset="0"/>
                <a:ea typeface="Inter" pitchFamily="34" charset="-122"/>
                <a:cs typeface="Inter" pitchFamily="34" charset="-120"/>
              </a:rPr>
              <a:t>Leverage the power of large language models to build an intelligent medical chatbot that can assist patients and healthcare providers.</a:t>
            </a:r>
            <a:endParaRPr lang="en-US" sz="1750" dirty="0"/>
          </a:p>
        </p:txBody>
      </p:sp>
      <p:pic>
        <p:nvPicPr>
          <p:cNvPr id="8" name="Image 1" descr="preencoded.png">    </p:cNvPr>
          <p:cNvPicPr>
            <a:picLocks noChangeAspect="1"/>
          </p:cNvPicPr>
          <p:nvPr/>
        </p:nvPicPr>
        <p:blipFill>
          <a:blip r:embed="rId2"/>
          <a:stretch>
            <a:fillRect/>
          </a:stretch>
        </p:blipFill>
        <p:spPr>
          <a:xfrm>
            <a:off x="5667137" y="2627114"/>
            <a:ext cx="3296007" cy="2037040"/>
          </a:xfrm>
          <a:prstGeom prst="rect">
            <a:avLst/>
          </a:prstGeom>
        </p:spPr>
      </p:pic>
      <p:sp>
        <p:nvSpPr>
          <p:cNvPr id="9" name="Text 5"/>
          <p:cNvSpPr/>
          <p:nvPr/>
        </p:nvSpPr>
        <p:spPr>
          <a:xfrm>
            <a:off x="5667137" y="4941808"/>
            <a:ext cx="2777490" cy="347186"/>
          </a:xfrm>
          <a:prstGeom prst="rect">
            <a:avLst/>
          </a:prstGeom>
          <a:noFill/>
          <a:ln/>
        </p:spPr>
        <p:txBody>
          <a:bodyPr wrap="none" rtlCol="0" anchor="t"/>
          <a:lstStyle/>
          <a:p>
            <a:pPr algn="l"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Data-Driven Insights</a:t>
            </a:r>
            <a:endParaRPr lang="en-US" sz="2187" dirty="0"/>
          </a:p>
        </p:txBody>
      </p:sp>
      <p:sp>
        <p:nvSpPr>
          <p:cNvPr id="10" name="Text 6"/>
          <p:cNvSpPr/>
          <p:nvPr/>
        </p:nvSpPr>
        <p:spPr>
          <a:xfrm>
            <a:off x="5667137" y="5422225"/>
            <a:ext cx="3296007" cy="1666280"/>
          </a:xfrm>
          <a:prstGeom prst="rect">
            <a:avLst/>
          </a:prstGeom>
          <a:noFill/>
          <a:ln/>
        </p:spPr>
        <p:txBody>
          <a:bodyPr wrap="square" rtlCol="0" anchor="t"/>
          <a:lstStyle/>
          <a:p>
            <a:pPr algn="l" indent="0" marL="0">
              <a:lnSpc>
                <a:spcPts val="2624"/>
              </a:lnSpc>
              <a:buNone/>
            </a:pPr>
            <a:r>
              <a:rPr lang="en-US" sz="1750" spc="-35" kern="0" dirty="0">
                <a:solidFill>
                  <a:srgbClr val="272525"/>
                </a:solidFill>
                <a:latin typeface="Inter" pitchFamily="34" charset="0"/>
                <a:ea typeface="Inter" pitchFamily="34" charset="-122"/>
                <a:cs typeface="Inter" pitchFamily="34" charset="-120"/>
              </a:rPr>
              <a:t>Unlock the value of healthcare data through advanced analytics and visualization to drive better outcomes and improve decision-making.</a:t>
            </a:r>
            <a:endParaRPr lang="en-US" sz="1750" dirty="0"/>
          </a:p>
        </p:txBody>
      </p:sp>
      <p:pic>
        <p:nvPicPr>
          <p:cNvPr id="11" name="Image 2" descr="preencoded.png">    </p:cNvPr>
          <p:cNvPicPr>
            <a:picLocks noChangeAspect="1"/>
          </p:cNvPicPr>
          <p:nvPr/>
        </p:nvPicPr>
        <p:blipFill>
          <a:blip r:embed="rId3"/>
          <a:stretch>
            <a:fillRect/>
          </a:stretch>
        </p:blipFill>
        <p:spPr>
          <a:xfrm>
            <a:off x="9296400" y="2627114"/>
            <a:ext cx="3296007" cy="2037040"/>
          </a:xfrm>
          <a:prstGeom prst="rect">
            <a:avLst/>
          </a:prstGeom>
        </p:spPr>
      </p:pic>
      <p:sp>
        <p:nvSpPr>
          <p:cNvPr id="12" name="Text 7"/>
          <p:cNvSpPr/>
          <p:nvPr/>
        </p:nvSpPr>
        <p:spPr>
          <a:xfrm>
            <a:off x="9296400" y="4941808"/>
            <a:ext cx="2777490" cy="347186"/>
          </a:xfrm>
          <a:prstGeom prst="rect">
            <a:avLst/>
          </a:prstGeom>
          <a:noFill/>
          <a:ln/>
        </p:spPr>
        <p:txBody>
          <a:bodyPr wrap="none" rtlCol="0" anchor="t"/>
          <a:lstStyle/>
          <a:p>
            <a:pPr algn="l"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Llama: Powerful LLM</a:t>
            </a:r>
            <a:endParaRPr lang="en-US" sz="2187" dirty="0"/>
          </a:p>
        </p:txBody>
      </p:sp>
      <p:sp>
        <p:nvSpPr>
          <p:cNvPr id="13" name="Text 8"/>
          <p:cNvSpPr/>
          <p:nvPr/>
        </p:nvSpPr>
        <p:spPr>
          <a:xfrm>
            <a:off x="9296400" y="5422225"/>
            <a:ext cx="3296007" cy="1666280"/>
          </a:xfrm>
          <a:prstGeom prst="rect">
            <a:avLst/>
          </a:prstGeom>
          <a:noFill/>
          <a:ln/>
        </p:spPr>
        <p:txBody>
          <a:bodyPr wrap="square" rtlCol="0" anchor="t"/>
          <a:lstStyle/>
          <a:p>
            <a:pPr algn="l" indent="0" marL="0">
              <a:lnSpc>
                <a:spcPts val="2624"/>
              </a:lnSpc>
              <a:buNone/>
            </a:pPr>
            <a:r>
              <a:rPr lang="en-US" sz="1750" spc="-35" kern="0" dirty="0">
                <a:solidFill>
                  <a:srgbClr val="272525"/>
                </a:solidFill>
                <a:latin typeface="Inter" pitchFamily="34" charset="0"/>
                <a:ea typeface="Inter" pitchFamily="34" charset="-122"/>
                <a:cs typeface="Inter" pitchFamily="34" charset="-120"/>
              </a:rPr>
              <a:t>Explore the capabilities of Llama, an open-source large language model, and how it can be integrated into healthcare applications.</a:t>
            </a:r>
            <a:endParaRPr lang="en-US" sz="1750" dirty="0"/>
          </a:p>
        </p:txBody>
      </p:sp>
      <p:pic>
        <p:nvPicPr>
          <p:cNvPr id="14"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171099"/>
            <a:ext cx="9611201"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Using LangChain for Data Connection</a:t>
            </a:r>
            <a:endParaRPr lang="en-US" sz="4374" dirty="0"/>
          </a:p>
        </p:txBody>
      </p:sp>
      <p:sp>
        <p:nvSpPr>
          <p:cNvPr id="5" name="Text 3"/>
          <p:cNvSpPr/>
          <p:nvPr/>
        </p:nvSpPr>
        <p:spPr>
          <a:xfrm>
            <a:off x="2037993" y="2309813"/>
            <a:ext cx="10554414" cy="666512"/>
          </a:xfrm>
          <a:prstGeom prst="rect">
            <a:avLst/>
          </a:prstGeom>
          <a:noFill/>
          <a:ln/>
        </p:spPr>
        <p:txBody>
          <a:bodyPr wrap="squar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LangChain provides a powerful framework for connecting to various healthcare databases and APIs, enabling seamless integration of data sources to power your applications.</a:t>
            </a:r>
            <a:endParaRPr lang="en-US" sz="1750" dirty="0"/>
          </a:p>
        </p:txBody>
      </p:sp>
      <p:sp>
        <p:nvSpPr>
          <p:cNvPr id="6" name="Text 4"/>
          <p:cNvSpPr/>
          <p:nvPr/>
        </p:nvSpPr>
        <p:spPr>
          <a:xfrm>
            <a:off x="2037993" y="3226237"/>
            <a:ext cx="10554414" cy="999768"/>
          </a:xfrm>
          <a:prstGeom prst="rect">
            <a:avLst/>
          </a:prstGeom>
          <a:noFill/>
          <a:ln/>
        </p:spPr>
        <p:txBody>
          <a:bodyPr wrap="squar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To get started, you can set up connections to electronic health record (EHR) systems, medical databases, and APIs using the built-in data connector functionality. This allows you to fetch the relevant data needed for your application, as demonstrated in the example code:</a:t>
            </a:r>
            <a:endParaRPr lang="en-US" sz="1750" dirty="0"/>
          </a:p>
        </p:txBody>
      </p:sp>
      <p:sp>
        <p:nvSpPr>
          <p:cNvPr id="7" name="Shape 5"/>
          <p:cNvSpPr/>
          <p:nvPr/>
        </p:nvSpPr>
        <p:spPr>
          <a:xfrm>
            <a:off x="2037993" y="4475917"/>
            <a:ext cx="10554414" cy="1332905"/>
          </a:xfrm>
          <a:prstGeom prst="roundRect">
            <a:avLst>
              <a:gd name="adj" fmla="val 7502"/>
            </a:avLst>
          </a:prstGeom>
          <a:solidFill>
            <a:srgbClr val="ECEDF8"/>
          </a:solidFill>
          <a:ln/>
        </p:spPr>
      </p:sp>
      <p:sp>
        <p:nvSpPr>
          <p:cNvPr id="8" name="Shape 6"/>
          <p:cNvSpPr/>
          <p:nvPr/>
        </p:nvSpPr>
        <p:spPr>
          <a:xfrm>
            <a:off x="2026920" y="4475917"/>
            <a:ext cx="10576560" cy="1332905"/>
          </a:xfrm>
          <a:prstGeom prst="roundRect">
            <a:avLst>
              <a:gd name="adj" fmla="val 2501"/>
            </a:avLst>
          </a:prstGeom>
          <a:solidFill>
            <a:srgbClr val="ECEDF8"/>
          </a:solidFill>
          <a:ln/>
        </p:spPr>
      </p:sp>
      <p:sp>
        <p:nvSpPr>
          <p:cNvPr id="9" name="Text 7"/>
          <p:cNvSpPr/>
          <p:nvPr/>
        </p:nvSpPr>
        <p:spPr>
          <a:xfrm>
            <a:off x="2249091" y="4642485"/>
            <a:ext cx="10132219" cy="999768"/>
          </a:xfrm>
          <a:prstGeom prst="rect">
            <a:avLst/>
          </a:prstGeom>
          <a:noFill/>
          <a:ln/>
        </p:spPr>
        <p:txBody>
          <a:bodyPr wrap="square" rtlCol="0" anchor="t"/>
          <a:lstStyle/>
          <a:p>
            <a:pPr indent="0" marL="0">
              <a:lnSpc>
                <a:spcPts val="2624"/>
              </a:lnSpc>
              <a:buNone/>
            </a:pPr>
            <a:r>
              <a:rPr lang="en-US" sz="1750" spc="-35" kern="0" dirty="0">
                <a:solidFill>
                  <a:srgbClr val="272525"/>
                </a:solidFill>
                <a:highlight>
                  <a:srgbClr val="ECEDF8"/>
                </a:highlight>
                <a:latin typeface="Consolas" pitchFamily="34" charset="0"/>
                <a:ea typeface="Consolas" pitchFamily="34" charset="-122"/>
                <a:cs typeface="Consolas" pitchFamily="34" charset="-120"/>
              </a:rPr>
              <a:t>from langchain import DataConnector</a:t>
            </a:r>
            <a:endParaRPr lang="en-US" sz="1750" dirty="0"/>
          </a:p>
          <a:p>
            <a:pPr indent="0" marL="0">
              <a:lnSpc>
                <a:spcPts val="2624"/>
              </a:lnSpc>
              <a:buNone/>
            </a:pPr>
            <a:r>
              <a:rPr lang="en-US" sz="1750" spc="-35" kern="0" dirty="0">
                <a:solidFill>
                  <a:srgbClr val="272525"/>
                </a:solidFill>
                <a:highlight>
                  <a:srgbClr val="ECEDF8"/>
                </a:highlight>
                <a:latin typeface="Consolas" pitchFamily="34" charset="0"/>
                <a:ea typeface="Consolas" pitchFamily="34" charset="-122"/>
                <a:cs typeface="Consolas" pitchFamily="34" charset="-120"/>
              </a:rPr>
              <a:t>connector = DataConnector()</a:t>
            </a:r>
            <a:endParaRPr lang="en-US" sz="1750" dirty="0"/>
          </a:p>
          <a:p>
            <a:pPr indent="0" marL="0">
              <a:lnSpc>
                <a:spcPts val="2624"/>
              </a:lnSpc>
              <a:buNone/>
            </a:pPr>
            <a:r>
              <a:rPr lang="en-US" sz="1750" spc="-35" kern="0" dirty="0">
                <a:solidFill>
                  <a:srgbClr val="272525"/>
                </a:solidFill>
                <a:highlight>
                  <a:srgbClr val="ECEDF8"/>
                </a:highlight>
                <a:latin typeface="Consolas" pitchFamily="34" charset="0"/>
                <a:ea typeface="Consolas" pitchFamily="34" charset="-122"/>
                <a:cs typeface="Consolas" pitchFamily="34" charset="-120"/>
              </a:rPr>
              <a:t>data = connector.fetch_data('api_endpoint')</a:t>
            </a:r>
            <a:endParaRPr lang="en-US" sz="1750" dirty="0"/>
          </a:p>
        </p:txBody>
      </p:sp>
      <p:sp>
        <p:nvSpPr>
          <p:cNvPr id="10" name="Text 8"/>
          <p:cNvSpPr/>
          <p:nvPr/>
        </p:nvSpPr>
        <p:spPr>
          <a:xfrm>
            <a:off x="2037993" y="6058733"/>
            <a:ext cx="10554414" cy="999768"/>
          </a:xfrm>
          <a:prstGeom prst="rect">
            <a:avLst/>
          </a:prstGeom>
          <a:noFill/>
          <a:ln/>
        </p:spPr>
        <p:txBody>
          <a:bodyPr wrap="squar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LangChain supports a wide range of integrations, including public health databases, clinical trial databases, and more. By leveraging these data sources, you can build applications that provide comprehensive, data-driven insights to healthcare professionals and patients.</a:t>
            </a:r>
            <a:endParaRPr lang="en-US" sz="1750"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337667"/>
            <a:ext cx="10277713"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Creating the Chat Interface with Chainlit</a:t>
            </a:r>
            <a:endParaRPr lang="en-US" sz="4374" dirty="0"/>
          </a:p>
        </p:txBody>
      </p:sp>
      <p:sp>
        <p:nvSpPr>
          <p:cNvPr id="5" name="Text 3"/>
          <p:cNvSpPr/>
          <p:nvPr/>
        </p:nvSpPr>
        <p:spPr>
          <a:xfrm>
            <a:off x="2037993" y="2476381"/>
            <a:ext cx="10554414" cy="666512"/>
          </a:xfrm>
          <a:prstGeom prst="rect">
            <a:avLst/>
          </a:prstGeom>
          <a:noFill/>
          <a:ln/>
        </p:spPr>
        <p:txBody>
          <a:bodyPr wrap="squar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Building an effective chat interface is a key step in developing a successful medical chatbot application. Chainlit provides a powerful framework for creating user-friendly and secure chat experiences.</a:t>
            </a:r>
            <a:endParaRPr lang="en-US" sz="1750" dirty="0"/>
          </a:p>
        </p:txBody>
      </p:sp>
      <p:sp>
        <p:nvSpPr>
          <p:cNvPr id="6" name="Text 4"/>
          <p:cNvSpPr/>
          <p:nvPr/>
        </p:nvSpPr>
        <p:spPr>
          <a:xfrm>
            <a:off x="2037993" y="3392805"/>
            <a:ext cx="10554414" cy="999768"/>
          </a:xfrm>
          <a:prstGeom prst="rect">
            <a:avLst/>
          </a:prstGeom>
          <a:noFill/>
          <a:ln/>
        </p:spPr>
        <p:txBody>
          <a:bodyPr wrap="squar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First, you'll need to set up the chat interface by designing an intuitive layout and UI elements that enhance the overall user experience. This can be accomplished through Chainlit's chat interface components, as shown in the example code:</a:t>
            </a:r>
            <a:endParaRPr lang="en-US" sz="1750" dirty="0"/>
          </a:p>
        </p:txBody>
      </p:sp>
      <p:sp>
        <p:nvSpPr>
          <p:cNvPr id="7" name="Text 5"/>
          <p:cNvSpPr/>
          <p:nvPr/>
        </p:nvSpPr>
        <p:spPr>
          <a:xfrm>
            <a:off x="2037993" y="4642485"/>
            <a:ext cx="10554414" cy="333256"/>
          </a:xfrm>
          <a:prstGeom prst="rect">
            <a:avLst/>
          </a:prstGeom>
          <a:noFill/>
          <a:ln/>
        </p:spPr>
        <p:txBody>
          <a:bodyPr wrap="none" rtlCol="0" anchor="t"/>
          <a:lstStyle/>
          <a:p>
            <a:pPr indent="0" marL="0">
              <a:lnSpc>
                <a:spcPts val="2624"/>
              </a:lnSpc>
              <a:buNone/>
            </a:pPr>
            <a:r>
              <a:rPr lang="en-US" sz="1750" spc="-35" kern="0" dirty="0">
                <a:solidFill>
                  <a:srgbClr val="272525"/>
                </a:solidFill>
                <a:highlight>
                  <a:srgbClr val="ECEDF8"/>
                </a:highlight>
                <a:latin typeface="Consolas" pitchFamily="34" charset="0"/>
                <a:ea typeface="Consolas" pitchFamily="34" charset="-122"/>
                <a:cs typeface="Consolas" pitchFamily="34" charset="-120"/>
              </a:rPr>
              <a:t>from chainlit import Chatbot bot = Chatbot(model=model) bot.run()</a:t>
            </a:r>
            <a:endParaRPr lang="en-US" sz="1750" dirty="0"/>
          </a:p>
        </p:txBody>
      </p:sp>
      <p:sp>
        <p:nvSpPr>
          <p:cNvPr id="8" name="Text 6"/>
          <p:cNvSpPr/>
          <p:nvPr/>
        </p:nvSpPr>
        <p:spPr>
          <a:xfrm>
            <a:off x="2037993" y="5225653"/>
            <a:ext cx="10554414" cy="1666280"/>
          </a:xfrm>
          <a:prstGeom prst="rect">
            <a:avLst/>
          </a:prstGeom>
          <a:noFill/>
          <a:ln/>
        </p:spPr>
        <p:txBody>
          <a:bodyPr wrap="squar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Beyond the visual design, it's crucial to ensure that the chat interactions are both user-friendly and secure. This involves implementing robust security measures, such as encryption and authentication, to protect the sensitive medical information being exchanged. By focusing on both the user experience and security aspects, you can create a chat interface that instills trust and confidence in your medical chatbot application.</a:t>
            </a:r>
            <a:endParaRPr lang="en-US" sz="1750" dirty="0"/>
          </a:p>
        </p:txBody>
      </p:sp>
      <p:pic>
        <p:nvPicPr>
          <p:cNvPr id="9"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2351246"/>
            <a:ext cx="6240542"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Testing and Deployment</a:t>
            </a:r>
            <a:endParaRPr lang="en-US" sz="4374" dirty="0"/>
          </a:p>
        </p:txBody>
      </p:sp>
      <p:sp>
        <p:nvSpPr>
          <p:cNvPr id="5" name="Text 3"/>
          <p:cNvSpPr/>
          <p:nvPr/>
        </p:nvSpPr>
        <p:spPr>
          <a:xfrm>
            <a:off x="2393394" y="3489960"/>
            <a:ext cx="10199013"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Testing Scenarios:</a:t>
            </a:r>
            <a:endParaRPr lang="en-US" sz="1750" dirty="0"/>
          </a:p>
        </p:txBody>
      </p:sp>
      <p:sp>
        <p:nvSpPr>
          <p:cNvPr id="6" name="Text 4"/>
          <p:cNvSpPr/>
          <p:nvPr/>
        </p:nvSpPr>
        <p:spPr>
          <a:xfrm>
            <a:off x="2393394" y="3900964"/>
            <a:ext cx="10199013"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 Creating test cases for different medical queries.</a:t>
            </a:r>
            <a:endParaRPr lang="en-US" sz="1750" dirty="0"/>
          </a:p>
        </p:txBody>
      </p:sp>
      <p:sp>
        <p:nvSpPr>
          <p:cNvPr id="7" name="Text 5"/>
          <p:cNvSpPr/>
          <p:nvPr/>
        </p:nvSpPr>
        <p:spPr>
          <a:xfrm>
            <a:off x="2393394" y="4311968"/>
            <a:ext cx="10199013"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 Conducting user acceptance testing (UAT) with healthcare professionals.</a:t>
            </a:r>
            <a:endParaRPr lang="en-US" sz="1750" dirty="0"/>
          </a:p>
        </p:txBody>
      </p:sp>
      <p:sp>
        <p:nvSpPr>
          <p:cNvPr id="8" name="Text 6"/>
          <p:cNvSpPr/>
          <p:nvPr/>
        </p:nvSpPr>
        <p:spPr>
          <a:xfrm>
            <a:off x="2393394" y="4722971"/>
            <a:ext cx="10199013"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Deployment Options:</a:t>
            </a:r>
            <a:endParaRPr lang="en-US" sz="1750" dirty="0"/>
          </a:p>
        </p:txBody>
      </p:sp>
      <p:sp>
        <p:nvSpPr>
          <p:cNvPr id="9" name="Text 7"/>
          <p:cNvSpPr/>
          <p:nvPr/>
        </p:nvSpPr>
        <p:spPr>
          <a:xfrm>
            <a:off x="2393394" y="5133975"/>
            <a:ext cx="10199013"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 Cloud deployment (e.g., AWS, Azure, GCP).</a:t>
            </a:r>
            <a:endParaRPr lang="en-US" sz="1750" dirty="0"/>
          </a:p>
        </p:txBody>
      </p:sp>
      <p:sp>
        <p:nvSpPr>
          <p:cNvPr id="10" name="Text 8"/>
          <p:cNvSpPr/>
          <p:nvPr/>
        </p:nvSpPr>
        <p:spPr>
          <a:xfrm>
            <a:off x="2393394" y="5544979"/>
            <a:ext cx="10199013"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 On-premise deployment for healthcare institutions with specific needs.</a:t>
            </a:r>
            <a:endParaRPr lang="en-US" sz="1750"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734741"/>
            <a:ext cx="6506170"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Challenges and Solutions</a:t>
            </a:r>
            <a:endParaRPr lang="en-US" sz="4374" dirty="0"/>
          </a:p>
        </p:txBody>
      </p:sp>
      <p:sp>
        <p:nvSpPr>
          <p:cNvPr id="5" name="Text 3"/>
          <p:cNvSpPr/>
          <p:nvPr/>
        </p:nvSpPr>
        <p:spPr>
          <a:xfrm>
            <a:off x="2393394" y="2873454"/>
            <a:ext cx="10199013"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Ensure Data Privacy and Security (HIPAA Compliance):</a:t>
            </a:r>
            <a:endParaRPr lang="en-US" sz="1750" dirty="0"/>
          </a:p>
        </p:txBody>
      </p:sp>
      <p:sp>
        <p:nvSpPr>
          <p:cNvPr id="6" name="Text 4"/>
          <p:cNvSpPr/>
          <p:nvPr/>
        </p:nvSpPr>
        <p:spPr>
          <a:xfrm>
            <a:off x="2748915" y="3284458"/>
            <a:ext cx="9843492" cy="333256"/>
          </a:xfrm>
          <a:prstGeom prst="rect">
            <a:avLst/>
          </a:prstGeom>
          <a:noFill/>
          <a:ln/>
        </p:spPr>
        <p:txBody>
          <a:bodyPr wrap="none" rtlCol="0" anchor="t"/>
          <a:lstStyle/>
          <a:p>
            <a:pPr algn="l" lvl="1" marL="6858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Encrypt data and implement secure storage practices.</a:t>
            </a:r>
            <a:endParaRPr lang="en-US" sz="1750" dirty="0"/>
          </a:p>
        </p:txBody>
      </p:sp>
      <p:sp>
        <p:nvSpPr>
          <p:cNvPr id="7" name="Text 5"/>
          <p:cNvSpPr/>
          <p:nvPr/>
        </p:nvSpPr>
        <p:spPr>
          <a:xfrm>
            <a:off x="2748915" y="3695462"/>
            <a:ext cx="9843492" cy="333256"/>
          </a:xfrm>
          <a:prstGeom prst="rect">
            <a:avLst/>
          </a:prstGeom>
          <a:noFill/>
          <a:ln/>
        </p:spPr>
        <p:txBody>
          <a:bodyPr wrap="none" rtlCol="0" anchor="t"/>
          <a:lstStyle/>
          <a:p>
            <a:pPr algn="l" lvl="1" marL="6858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Conduct regular audits and compliance checks.</a:t>
            </a:r>
            <a:endParaRPr lang="en-US" sz="1750" dirty="0"/>
          </a:p>
        </p:txBody>
      </p:sp>
      <p:sp>
        <p:nvSpPr>
          <p:cNvPr id="8" name="Text 6"/>
          <p:cNvSpPr/>
          <p:nvPr/>
        </p:nvSpPr>
        <p:spPr>
          <a:xfrm>
            <a:off x="2393394" y="4106466"/>
            <a:ext cx="10199013"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Maintain Accuracy and Reliability:</a:t>
            </a:r>
            <a:endParaRPr lang="en-US" sz="1750" dirty="0"/>
          </a:p>
        </p:txBody>
      </p:sp>
      <p:sp>
        <p:nvSpPr>
          <p:cNvPr id="9" name="Text 7"/>
          <p:cNvSpPr/>
          <p:nvPr/>
        </p:nvSpPr>
        <p:spPr>
          <a:xfrm>
            <a:off x="2748915" y="4517469"/>
            <a:ext cx="9843492" cy="333256"/>
          </a:xfrm>
          <a:prstGeom prst="rect">
            <a:avLst/>
          </a:prstGeom>
          <a:noFill/>
          <a:ln/>
        </p:spPr>
        <p:txBody>
          <a:bodyPr wrap="none" rtlCol="0" anchor="t"/>
          <a:lstStyle/>
          <a:p>
            <a:pPr algn="l" lvl="1" marL="6858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Continuously train the model with updated medical data.</a:t>
            </a:r>
            <a:endParaRPr lang="en-US" sz="1750" dirty="0"/>
          </a:p>
        </p:txBody>
      </p:sp>
      <p:sp>
        <p:nvSpPr>
          <p:cNvPr id="10" name="Text 8"/>
          <p:cNvSpPr/>
          <p:nvPr/>
        </p:nvSpPr>
        <p:spPr>
          <a:xfrm>
            <a:off x="2748915" y="4928473"/>
            <a:ext cx="9843492" cy="333256"/>
          </a:xfrm>
          <a:prstGeom prst="rect">
            <a:avLst/>
          </a:prstGeom>
          <a:noFill/>
          <a:ln/>
        </p:spPr>
        <p:txBody>
          <a:bodyPr wrap="none" rtlCol="0" anchor="t"/>
          <a:lstStyle/>
          <a:p>
            <a:pPr algn="l" lvl="1" marL="6858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Implement feedback loops from healthcare professionals.</a:t>
            </a:r>
            <a:endParaRPr lang="en-US" sz="1750" dirty="0"/>
          </a:p>
        </p:txBody>
      </p:sp>
      <p:sp>
        <p:nvSpPr>
          <p:cNvPr id="11" name="Text 9"/>
          <p:cNvSpPr/>
          <p:nvPr/>
        </p:nvSpPr>
        <p:spPr>
          <a:xfrm>
            <a:off x="2393394" y="5339477"/>
            <a:ext cx="10199013"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Build User Trust and Adoption:</a:t>
            </a:r>
            <a:endParaRPr lang="en-US" sz="1750" dirty="0"/>
          </a:p>
        </p:txBody>
      </p:sp>
      <p:sp>
        <p:nvSpPr>
          <p:cNvPr id="12" name="Text 10"/>
          <p:cNvSpPr/>
          <p:nvPr/>
        </p:nvSpPr>
        <p:spPr>
          <a:xfrm>
            <a:off x="2748915" y="5750481"/>
            <a:ext cx="9843492" cy="333256"/>
          </a:xfrm>
          <a:prstGeom prst="rect">
            <a:avLst/>
          </a:prstGeom>
          <a:noFill/>
          <a:ln/>
        </p:spPr>
        <p:txBody>
          <a:bodyPr wrap="none" rtlCol="0" anchor="t"/>
          <a:lstStyle/>
          <a:p>
            <a:pPr algn="l" lvl="1" marL="6858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Communicate transparently about data use and policies.</a:t>
            </a:r>
            <a:endParaRPr lang="en-US" sz="1750" dirty="0"/>
          </a:p>
        </p:txBody>
      </p:sp>
      <p:sp>
        <p:nvSpPr>
          <p:cNvPr id="13" name="Text 11"/>
          <p:cNvSpPr/>
          <p:nvPr/>
        </p:nvSpPr>
        <p:spPr>
          <a:xfrm>
            <a:off x="2748915" y="6161484"/>
            <a:ext cx="9843492" cy="333256"/>
          </a:xfrm>
          <a:prstGeom prst="rect">
            <a:avLst/>
          </a:prstGeom>
          <a:noFill/>
          <a:ln/>
        </p:spPr>
        <p:txBody>
          <a:bodyPr wrap="none" rtlCol="0" anchor="t"/>
          <a:lstStyle/>
          <a:p>
            <a:pPr algn="l" lvl="1" marL="6858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Clearly demonstrate the benefits and ease of use to encourage adoption.</a:t>
            </a:r>
            <a:endParaRPr lang="en-US" sz="1750" dirty="0"/>
          </a:p>
        </p:txBody>
      </p:sp>
      <p:pic>
        <p:nvPicPr>
          <p:cNvPr id="14"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2351246"/>
            <a:ext cx="7079813"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Case Studies and Examples</a:t>
            </a:r>
            <a:endParaRPr lang="en-US" sz="4374" dirty="0"/>
          </a:p>
        </p:txBody>
      </p:sp>
      <p:sp>
        <p:nvSpPr>
          <p:cNvPr id="5" name="Text 3"/>
          <p:cNvSpPr/>
          <p:nvPr/>
        </p:nvSpPr>
        <p:spPr>
          <a:xfrm>
            <a:off x="2393394" y="3489960"/>
            <a:ext cx="10199013"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Highlight Successful Implementations:</a:t>
            </a:r>
            <a:endParaRPr lang="en-US" sz="1750" dirty="0"/>
          </a:p>
        </p:txBody>
      </p:sp>
      <p:sp>
        <p:nvSpPr>
          <p:cNvPr id="6" name="Text 4"/>
          <p:cNvSpPr/>
          <p:nvPr/>
        </p:nvSpPr>
        <p:spPr>
          <a:xfrm>
            <a:off x="2393394" y="3900964"/>
            <a:ext cx="10199013"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 Real-world examples of medical chatbots in use.</a:t>
            </a:r>
            <a:endParaRPr lang="en-US" sz="1750" dirty="0"/>
          </a:p>
        </p:txBody>
      </p:sp>
      <p:sp>
        <p:nvSpPr>
          <p:cNvPr id="7" name="Text 5"/>
          <p:cNvSpPr/>
          <p:nvPr/>
        </p:nvSpPr>
        <p:spPr>
          <a:xfrm>
            <a:off x="2393394" y="4311968"/>
            <a:ext cx="10199013"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 Success stories from healthcare providers.</a:t>
            </a:r>
            <a:endParaRPr lang="en-US" sz="1750" dirty="0"/>
          </a:p>
        </p:txBody>
      </p:sp>
      <p:sp>
        <p:nvSpPr>
          <p:cNvPr id="8" name="Text 6"/>
          <p:cNvSpPr/>
          <p:nvPr/>
        </p:nvSpPr>
        <p:spPr>
          <a:xfrm>
            <a:off x="2393394" y="4722971"/>
            <a:ext cx="10199013"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Lessons Learned and Best Practices:</a:t>
            </a:r>
            <a:endParaRPr lang="en-US" sz="1750" dirty="0"/>
          </a:p>
        </p:txBody>
      </p:sp>
      <p:sp>
        <p:nvSpPr>
          <p:cNvPr id="9" name="Text 7"/>
          <p:cNvSpPr/>
          <p:nvPr/>
        </p:nvSpPr>
        <p:spPr>
          <a:xfrm>
            <a:off x="2393394" y="5133975"/>
            <a:ext cx="10199013"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 Key takeaways from successful implementations.</a:t>
            </a:r>
            <a:endParaRPr lang="en-US" sz="1750" dirty="0"/>
          </a:p>
        </p:txBody>
      </p:sp>
      <p:sp>
        <p:nvSpPr>
          <p:cNvPr id="10" name="Text 8"/>
          <p:cNvSpPr/>
          <p:nvPr/>
        </p:nvSpPr>
        <p:spPr>
          <a:xfrm>
            <a:off x="2393394" y="5544979"/>
            <a:ext cx="10199013"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 Best practices for deploying and managing medical chatbots.</a:t>
            </a:r>
            <a:endParaRPr lang="en-US" sz="1750"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2087404"/>
            <a:ext cx="5554980"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Interactive Demo</a:t>
            </a:r>
            <a:endParaRPr lang="en-US" sz="4374" dirty="0"/>
          </a:p>
        </p:txBody>
      </p:sp>
      <p:sp>
        <p:nvSpPr>
          <p:cNvPr id="5" name="Text 3"/>
          <p:cNvSpPr/>
          <p:nvPr/>
        </p:nvSpPr>
        <p:spPr>
          <a:xfrm>
            <a:off x="2037993" y="3226118"/>
            <a:ext cx="10554414" cy="1333024"/>
          </a:xfrm>
          <a:prstGeom prst="rect">
            <a:avLst/>
          </a:prstGeom>
          <a:noFill/>
          <a:ln/>
        </p:spPr>
        <p:txBody>
          <a:bodyPr wrap="squar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This interactive demo will showcase the full capabilities of our chatbot. We'll start with a walkthrough, highlighting the various features and functionalities that the chatbot offers. Then, we'll invite all participants to engage with the chatbot directly, encouraging you to ask questions and put the system to the test.</a:t>
            </a:r>
            <a:endParaRPr lang="en-US" sz="1750" dirty="0"/>
          </a:p>
        </p:txBody>
      </p:sp>
      <p:sp>
        <p:nvSpPr>
          <p:cNvPr id="6" name="Text 4"/>
          <p:cNvSpPr/>
          <p:nvPr/>
        </p:nvSpPr>
        <p:spPr>
          <a:xfrm>
            <a:off x="2037993" y="4809053"/>
            <a:ext cx="10554414" cy="1333024"/>
          </a:xfrm>
          <a:prstGeom prst="rect">
            <a:avLst/>
          </a:prstGeom>
          <a:noFill/>
          <a:ln/>
        </p:spPr>
        <p:txBody>
          <a:bodyPr wrap="squar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Through this live demonstration, you'll be able to witness the chatbot's responsiveness, its ability to understand and address your queries, and the breadth of information it can provide. We're excited to showcase how this technology can revolutionize the way you interact with and access healthcare-related information.</a:t>
            </a:r>
            <a:endParaRPr lang="en-US" sz="1750" dirty="0"/>
          </a:p>
        </p:txBody>
      </p:sp>
      <p:pic>
        <p:nvPicPr>
          <p:cNvPr id="7"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3378756"/>
            <a:ext cx="5554980"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Q&amp;A Session</a:t>
            </a:r>
            <a:endParaRPr lang="en-US" sz="4374" dirty="0"/>
          </a:p>
        </p:txBody>
      </p:sp>
      <p:sp>
        <p:nvSpPr>
          <p:cNvPr id="5" name="Text 3"/>
          <p:cNvSpPr/>
          <p:nvPr/>
        </p:nvSpPr>
        <p:spPr>
          <a:xfrm>
            <a:off x="2393394" y="4517469"/>
            <a:ext cx="10199013"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Open floor for questions</a:t>
            </a:r>
            <a:endParaRPr lang="en-US" sz="1750" dirty="0"/>
          </a:p>
        </p:txBody>
      </p:sp>
      <p:pic>
        <p:nvPicPr>
          <p:cNvPr id="6"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9151620" y="0"/>
            <a:ext cx="5486400" cy="8229600"/>
          </a:xfrm>
          <a:prstGeom prst="rect">
            <a:avLst/>
          </a:prstGeom>
        </p:spPr>
      </p:pic>
      <p:pic>
        <p:nvPicPr>
          <p:cNvPr id="5" name="Image 1" descr="preencoded.png">    </p:cNvPr>
          <p:cNvPicPr>
            <a:picLocks noChangeAspect="1"/>
          </p:cNvPicPr>
          <p:nvPr/>
        </p:nvPicPr>
        <p:blipFill>
          <a:blip r:embed="rId2"/>
          <a:stretch>
            <a:fillRect/>
          </a:stretch>
        </p:blipFill>
        <p:spPr>
          <a:xfrm>
            <a:off x="833199" y="2723436"/>
            <a:ext cx="7477601" cy="1210866"/>
          </a:xfrm>
          <a:prstGeom prst="rect">
            <a:avLst/>
          </a:prstGeom>
        </p:spPr>
      </p:pic>
      <p:pic>
        <p:nvPicPr>
          <p:cNvPr id="6" name="Image 2" descr="preencoded.png">    </p:cNvPr>
          <p:cNvPicPr>
            <a:picLocks noChangeAspect="1"/>
          </p:cNvPicPr>
          <p:nvPr/>
        </p:nvPicPr>
        <p:blipFill>
          <a:blip r:embed="rId3"/>
          <a:stretch>
            <a:fillRect/>
          </a:stretch>
        </p:blipFill>
        <p:spPr>
          <a:xfrm>
            <a:off x="833199" y="4239697"/>
            <a:ext cx="7477601" cy="1210866"/>
          </a:xfrm>
          <a:prstGeom prst="rect">
            <a:avLst/>
          </a:prstGeom>
        </p:spPr>
      </p:pic>
      <p:pic>
        <p:nvPicPr>
          <p:cNvPr id="7"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9151620" y="0"/>
            <a:ext cx="5486400" cy="8229600"/>
          </a:xfrm>
          <a:prstGeom prst="rect">
            <a:avLst/>
          </a:prstGeom>
        </p:spPr>
      </p:pic>
      <p:sp>
        <p:nvSpPr>
          <p:cNvPr id="5" name="Text 2"/>
          <p:cNvSpPr/>
          <p:nvPr/>
        </p:nvSpPr>
        <p:spPr>
          <a:xfrm>
            <a:off x="833199" y="1151573"/>
            <a:ext cx="7477601" cy="958215"/>
          </a:xfrm>
          <a:prstGeom prst="rect">
            <a:avLst/>
          </a:prstGeom>
          <a:noFill/>
          <a:ln/>
        </p:spPr>
        <p:txBody>
          <a:bodyPr wrap="none" rtlCol="0" anchor="t"/>
          <a:lstStyle/>
          <a:p>
            <a:pPr indent="0" marL="0">
              <a:lnSpc>
                <a:spcPts val="7545"/>
              </a:lnSpc>
              <a:buNone/>
            </a:pPr>
            <a:r>
              <a:rPr lang="en-US" sz="6036" b="1" spc="-181" kern="0" dirty="0">
                <a:solidFill>
                  <a:srgbClr val="000000"/>
                </a:solidFill>
                <a:latin typeface="Inter" pitchFamily="34" charset="0"/>
                <a:ea typeface="Inter" pitchFamily="34" charset="-122"/>
                <a:cs typeface="Inter" pitchFamily="34" charset="-120"/>
              </a:rPr>
              <a:t>Key Takeaways</a:t>
            </a:r>
            <a:endParaRPr lang="en-US" sz="6036" dirty="0"/>
          </a:p>
        </p:txBody>
      </p:sp>
      <p:sp>
        <p:nvSpPr>
          <p:cNvPr id="6" name="Shape 3"/>
          <p:cNvSpPr/>
          <p:nvPr/>
        </p:nvSpPr>
        <p:spPr>
          <a:xfrm>
            <a:off x="833199" y="2692956"/>
            <a:ext cx="388739" cy="388739"/>
          </a:xfrm>
          <a:prstGeom prst="roundRect">
            <a:avLst>
              <a:gd name="adj" fmla="val 25722"/>
            </a:avLst>
          </a:prstGeom>
          <a:solidFill>
            <a:srgbClr val="DADBF1"/>
          </a:solidFill>
          <a:ln w="7620">
            <a:solidFill>
              <a:srgbClr val="C0C1D7"/>
            </a:solidFill>
            <a:prstDash val="solid"/>
          </a:ln>
        </p:spPr>
      </p:sp>
      <p:sp>
        <p:nvSpPr>
          <p:cNvPr id="7" name="Text 4"/>
          <p:cNvSpPr/>
          <p:nvPr/>
        </p:nvSpPr>
        <p:spPr>
          <a:xfrm>
            <a:off x="1444109" y="2692956"/>
            <a:ext cx="4561403" cy="347186"/>
          </a:xfrm>
          <a:prstGeom prst="rect">
            <a:avLst/>
          </a:prstGeom>
          <a:noFill/>
          <a:ln/>
        </p:spPr>
        <p:txBody>
          <a:bodyPr wrap="none" rtlCol="0" anchor="t"/>
          <a:lstStyle/>
          <a:p>
            <a:pPr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Revolutionize Healthcare with LLMs</a:t>
            </a:r>
            <a:endParaRPr lang="en-US" sz="2187" dirty="0"/>
          </a:p>
        </p:txBody>
      </p:sp>
      <p:sp>
        <p:nvSpPr>
          <p:cNvPr id="8" name="Text 5"/>
          <p:cNvSpPr/>
          <p:nvPr/>
        </p:nvSpPr>
        <p:spPr>
          <a:xfrm>
            <a:off x="1444109" y="3173373"/>
            <a:ext cx="6866692" cy="666512"/>
          </a:xfrm>
          <a:prstGeom prst="rect">
            <a:avLst/>
          </a:prstGeom>
          <a:noFill/>
          <a:ln/>
        </p:spPr>
        <p:txBody>
          <a:bodyPr wrap="squar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Personalized medical advice and streamlined administrative tasks through AI-powered chatbots.</a:t>
            </a:r>
            <a:endParaRPr lang="en-US" sz="1750" dirty="0"/>
          </a:p>
        </p:txBody>
      </p:sp>
      <p:sp>
        <p:nvSpPr>
          <p:cNvPr id="9" name="Shape 6"/>
          <p:cNvSpPr/>
          <p:nvPr/>
        </p:nvSpPr>
        <p:spPr>
          <a:xfrm>
            <a:off x="833199" y="4311968"/>
            <a:ext cx="388739" cy="388739"/>
          </a:xfrm>
          <a:prstGeom prst="roundRect">
            <a:avLst>
              <a:gd name="adj" fmla="val 25722"/>
            </a:avLst>
          </a:prstGeom>
          <a:solidFill>
            <a:srgbClr val="DADBF1"/>
          </a:solidFill>
          <a:ln w="7620">
            <a:solidFill>
              <a:srgbClr val="C0C1D7"/>
            </a:solidFill>
            <a:prstDash val="solid"/>
          </a:ln>
        </p:spPr>
      </p:sp>
      <p:sp>
        <p:nvSpPr>
          <p:cNvPr id="10" name="Text 7"/>
          <p:cNvSpPr/>
          <p:nvPr/>
        </p:nvSpPr>
        <p:spPr>
          <a:xfrm>
            <a:off x="1444109" y="4311968"/>
            <a:ext cx="3479125" cy="347186"/>
          </a:xfrm>
          <a:prstGeom prst="rect">
            <a:avLst/>
          </a:prstGeom>
          <a:noFill/>
          <a:ln/>
        </p:spPr>
        <p:txBody>
          <a:bodyPr wrap="none" rtlCol="0" anchor="t"/>
          <a:lstStyle/>
          <a:p>
            <a:pPr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Enhance Patient Outcomes</a:t>
            </a:r>
            <a:endParaRPr lang="en-US" sz="2187" dirty="0"/>
          </a:p>
        </p:txBody>
      </p:sp>
      <p:sp>
        <p:nvSpPr>
          <p:cNvPr id="11" name="Text 8"/>
          <p:cNvSpPr/>
          <p:nvPr/>
        </p:nvSpPr>
        <p:spPr>
          <a:xfrm>
            <a:off x="1444109" y="4792385"/>
            <a:ext cx="6866692" cy="666512"/>
          </a:xfrm>
          <a:prstGeom prst="rect">
            <a:avLst/>
          </a:prstGeom>
          <a:noFill/>
          <a:ln/>
        </p:spPr>
        <p:txBody>
          <a:bodyPr wrap="squar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LLM-powered chatbots improve workflow efficiency and deliver cost savings for healthcare providers.</a:t>
            </a:r>
            <a:endParaRPr lang="en-US" sz="1750" dirty="0"/>
          </a:p>
        </p:txBody>
      </p:sp>
      <p:sp>
        <p:nvSpPr>
          <p:cNvPr id="12" name="Shape 9"/>
          <p:cNvSpPr/>
          <p:nvPr/>
        </p:nvSpPr>
        <p:spPr>
          <a:xfrm>
            <a:off x="833199" y="5930979"/>
            <a:ext cx="388739" cy="388739"/>
          </a:xfrm>
          <a:prstGeom prst="roundRect">
            <a:avLst>
              <a:gd name="adj" fmla="val 25722"/>
            </a:avLst>
          </a:prstGeom>
          <a:solidFill>
            <a:srgbClr val="DADBF1"/>
          </a:solidFill>
          <a:ln w="7620">
            <a:solidFill>
              <a:srgbClr val="C0C1D7"/>
            </a:solidFill>
            <a:prstDash val="solid"/>
          </a:ln>
        </p:spPr>
      </p:sp>
      <p:sp>
        <p:nvSpPr>
          <p:cNvPr id="13" name="Text 10"/>
          <p:cNvSpPr/>
          <p:nvPr/>
        </p:nvSpPr>
        <p:spPr>
          <a:xfrm>
            <a:off x="1444109" y="5930979"/>
            <a:ext cx="3004304" cy="347186"/>
          </a:xfrm>
          <a:prstGeom prst="rect">
            <a:avLst/>
          </a:prstGeom>
          <a:noFill/>
          <a:ln/>
        </p:spPr>
        <p:txBody>
          <a:bodyPr wrap="none" rtlCol="0" anchor="t"/>
          <a:lstStyle/>
          <a:p>
            <a:pPr indent="0" marL="0">
              <a:lnSpc>
                <a:spcPts val="2734"/>
              </a:lnSpc>
              <a:buNone/>
            </a:pPr>
            <a:r>
              <a:rPr lang="en-US" sz="2187" b="1" spc="-66" kern="0" dirty="0">
                <a:solidFill>
                  <a:srgbClr val="272525"/>
                </a:solidFill>
                <a:latin typeface="Inter" pitchFamily="34" charset="0"/>
                <a:ea typeface="Inter" pitchFamily="34" charset="-122"/>
                <a:cs typeface="Inter" pitchFamily="34" charset="-120"/>
              </a:rPr>
              <a:t>Innovative Applications</a:t>
            </a:r>
            <a:endParaRPr lang="en-US" sz="2187" dirty="0"/>
          </a:p>
        </p:txBody>
      </p:sp>
      <p:sp>
        <p:nvSpPr>
          <p:cNvPr id="14" name="Text 11"/>
          <p:cNvSpPr/>
          <p:nvPr/>
        </p:nvSpPr>
        <p:spPr>
          <a:xfrm>
            <a:off x="1444109" y="6411397"/>
            <a:ext cx="6866692" cy="666512"/>
          </a:xfrm>
          <a:prstGeom prst="rect">
            <a:avLst/>
          </a:prstGeom>
          <a:noFill/>
          <a:ln/>
        </p:spPr>
        <p:txBody>
          <a:bodyPr wrap="squar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As the technology evolves, expect to see more ways to put patient needs first.</a:t>
            </a:r>
            <a:endParaRPr lang="en-US" sz="1750" dirty="0"/>
          </a:p>
        </p:txBody>
      </p:sp>
      <p:pic>
        <p:nvPicPr>
          <p:cNvPr id="1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r>
          <p:cNvPicPr>
            <a:picLocks noChangeAspect="1"/>
          </p:cNvPicPr>
          <p:nvPr/>
        </p:nvPicPr>
        <p:blipFill>
          <a:blip r:embed="rId1"/>
          <a:stretch>
            <a:fillRect/>
          </a:stretch>
        </p:blipFill>
        <p:spPr>
          <a:xfrm>
            <a:off x="9151620" y="0"/>
            <a:ext cx="5486400" cy="8229600"/>
          </a:xfrm>
          <a:prstGeom prst="rect">
            <a:avLst/>
          </a:prstGeom>
        </p:spPr>
      </p:pic>
      <p:sp>
        <p:nvSpPr>
          <p:cNvPr id="5" name="Text 2"/>
          <p:cNvSpPr/>
          <p:nvPr/>
        </p:nvSpPr>
        <p:spPr>
          <a:xfrm>
            <a:off x="833199" y="2478643"/>
            <a:ext cx="7477601" cy="1939290"/>
          </a:xfrm>
          <a:prstGeom prst="rect">
            <a:avLst/>
          </a:prstGeom>
          <a:noFill/>
          <a:ln/>
        </p:spPr>
        <p:txBody>
          <a:bodyPr wrap="square" rtlCol="0" anchor="t"/>
          <a:lstStyle/>
          <a:p>
            <a:pPr indent="0" marL="0">
              <a:lnSpc>
                <a:spcPts val="7545"/>
              </a:lnSpc>
              <a:buNone/>
            </a:pPr>
            <a:r>
              <a:rPr lang="en-US" sz="6036" b="1" spc="-181" kern="0" dirty="0">
                <a:solidFill>
                  <a:srgbClr val="000000"/>
                </a:solidFill>
                <a:latin typeface="Inter" pitchFamily="34" charset="0"/>
                <a:ea typeface="Inter" pitchFamily="34" charset="-122"/>
                <a:cs typeface="Inter" pitchFamily="34" charset="-120"/>
              </a:rPr>
              <a:t>Thank You for Listening </a:t>
            </a:r>
            <a:pPr indent="0" marL="0">
              <a:lnSpc>
                <a:spcPts val="7545"/>
              </a:lnSpc>
              <a:buNone/>
            </a:pPr>
            <a:r>
              <a:rPr lang="en-US" sz="6036" b="1" spc="-181" kern="0" dirty="0">
                <a:solidFill>
                  <a:srgbClr val="000000"/>
                </a:solidFill>
                <a:latin typeface="Inter" pitchFamily="34" charset="0"/>
                <a:ea typeface="Inter" pitchFamily="34" charset="-122"/>
                <a:cs typeface="Inter" pitchFamily="34" charset="-120"/>
              </a:rPr>
              <a:t>😊</a:t>
            </a:r>
            <a:endParaRPr lang="en-US" sz="6036" dirty="0"/>
          </a:p>
        </p:txBody>
      </p:sp>
      <p:sp>
        <p:nvSpPr>
          <p:cNvPr id="6" name="Text 3"/>
          <p:cNvSpPr/>
          <p:nvPr/>
        </p:nvSpPr>
        <p:spPr>
          <a:xfrm>
            <a:off x="833199" y="4751189"/>
            <a:ext cx="7477601" cy="999768"/>
          </a:xfrm>
          <a:prstGeom prst="rect">
            <a:avLst/>
          </a:prstGeom>
          <a:noFill/>
          <a:ln/>
        </p:spPr>
        <p:txBody>
          <a:bodyPr wrap="squar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Thank you all for your time and attention today. We're excited to see how LLM-powered chatbots will transform healthcare. Please reach out if you have any further questions.</a:t>
            </a:r>
            <a:endParaRPr lang="en-US" sz="1750"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918097"/>
            <a:ext cx="5006221"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Agenda</a:t>
            </a:r>
            <a:endParaRPr lang="en-US" sz="4374" dirty="0"/>
          </a:p>
        </p:txBody>
      </p:sp>
      <p:sp>
        <p:nvSpPr>
          <p:cNvPr id="5" name="Text 3"/>
          <p:cNvSpPr/>
          <p:nvPr/>
        </p:nvSpPr>
        <p:spPr>
          <a:xfrm>
            <a:off x="2393394" y="2834640"/>
            <a:ext cx="4650819"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Introduction</a:t>
            </a:r>
            <a:endParaRPr lang="en-US" sz="1750" dirty="0"/>
          </a:p>
        </p:txBody>
      </p:sp>
      <p:sp>
        <p:nvSpPr>
          <p:cNvPr id="6" name="Text 4"/>
          <p:cNvSpPr/>
          <p:nvPr/>
        </p:nvSpPr>
        <p:spPr>
          <a:xfrm>
            <a:off x="2393394" y="3245644"/>
            <a:ext cx="4650819"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Core Technologies</a:t>
            </a:r>
            <a:endParaRPr lang="en-US" sz="1750" dirty="0"/>
          </a:p>
        </p:txBody>
      </p:sp>
      <p:sp>
        <p:nvSpPr>
          <p:cNvPr id="7" name="Text 5"/>
          <p:cNvSpPr/>
          <p:nvPr/>
        </p:nvSpPr>
        <p:spPr>
          <a:xfrm>
            <a:off x="2393394" y="3656648"/>
            <a:ext cx="4650819"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Benefits of LLM-Powered Medical Chatbots</a:t>
            </a:r>
            <a:endParaRPr lang="en-US" sz="1750" dirty="0"/>
          </a:p>
        </p:txBody>
      </p:sp>
      <p:sp>
        <p:nvSpPr>
          <p:cNvPr id="8" name="Text 6"/>
          <p:cNvSpPr/>
          <p:nvPr/>
        </p:nvSpPr>
        <p:spPr>
          <a:xfrm>
            <a:off x="2393394" y="4067651"/>
            <a:ext cx="4650819"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Building the Medical Chatbot</a:t>
            </a:r>
            <a:endParaRPr lang="en-US" sz="1750" dirty="0"/>
          </a:p>
        </p:txBody>
      </p:sp>
      <p:sp>
        <p:nvSpPr>
          <p:cNvPr id="9" name="Text 7"/>
          <p:cNvSpPr/>
          <p:nvPr/>
        </p:nvSpPr>
        <p:spPr>
          <a:xfrm>
            <a:off x="2393394" y="4478655"/>
            <a:ext cx="4650819"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Challenges and Solutions</a:t>
            </a:r>
            <a:endParaRPr lang="en-US" sz="1750" dirty="0"/>
          </a:p>
        </p:txBody>
      </p:sp>
      <p:sp>
        <p:nvSpPr>
          <p:cNvPr id="10" name="Text 8"/>
          <p:cNvSpPr/>
          <p:nvPr/>
        </p:nvSpPr>
        <p:spPr>
          <a:xfrm>
            <a:off x="2393394" y="4889659"/>
            <a:ext cx="4650819"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 Case Studies and Examples</a:t>
            </a:r>
            <a:endParaRPr lang="en-US" sz="1750" dirty="0"/>
          </a:p>
        </p:txBody>
      </p:sp>
      <p:sp>
        <p:nvSpPr>
          <p:cNvPr id="11" name="Text 9"/>
          <p:cNvSpPr/>
          <p:nvPr/>
        </p:nvSpPr>
        <p:spPr>
          <a:xfrm>
            <a:off x="2393394" y="5300663"/>
            <a:ext cx="4650819"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 Interactive Demo</a:t>
            </a:r>
            <a:endParaRPr lang="en-US" sz="1750" dirty="0"/>
          </a:p>
        </p:txBody>
      </p:sp>
      <p:sp>
        <p:nvSpPr>
          <p:cNvPr id="12" name="Text 10"/>
          <p:cNvSpPr/>
          <p:nvPr/>
        </p:nvSpPr>
        <p:spPr>
          <a:xfrm>
            <a:off x="2393394" y="5711666"/>
            <a:ext cx="4650819"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Q&amp;A Session</a:t>
            </a:r>
            <a:endParaRPr lang="en-US" sz="1750" dirty="0"/>
          </a:p>
        </p:txBody>
      </p:sp>
      <p:sp>
        <p:nvSpPr>
          <p:cNvPr id="13" name="Text 11"/>
          <p:cNvSpPr/>
          <p:nvPr/>
        </p:nvSpPr>
        <p:spPr>
          <a:xfrm>
            <a:off x="2393394" y="6122670"/>
            <a:ext cx="4650819"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Conclusion</a:t>
            </a:r>
            <a:endParaRPr lang="en-US" sz="1750" dirty="0"/>
          </a:p>
        </p:txBody>
      </p:sp>
      <p:pic>
        <p:nvPicPr>
          <p:cNvPr id="14" name="Image 0" descr="preencoded.png">    </p:cNvPr>
          <p:cNvPicPr>
            <a:picLocks noChangeAspect="1"/>
          </p:cNvPicPr>
          <p:nvPr/>
        </p:nvPicPr>
        <p:blipFill>
          <a:blip r:embed="rId1"/>
          <a:stretch>
            <a:fillRect/>
          </a:stretch>
        </p:blipFill>
        <p:spPr>
          <a:xfrm>
            <a:off x="7593806" y="1945838"/>
            <a:ext cx="5006221" cy="3425309"/>
          </a:xfrm>
          <a:prstGeom prst="rect">
            <a:avLst/>
          </a:prstGeom>
        </p:spPr>
      </p:pic>
      <p:pic>
        <p:nvPicPr>
          <p:cNvPr id="1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084898"/>
            <a:ext cx="10554414" cy="1388745"/>
          </a:xfrm>
          <a:prstGeom prst="rect">
            <a:avLst/>
          </a:prstGeom>
          <a:noFill/>
          <a:ln/>
        </p:spPr>
        <p:txBody>
          <a:bodyPr wrap="squar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Dive Deeper: Resources and Further Reading</a:t>
            </a:r>
            <a:endParaRPr lang="en-US" sz="4374" dirty="0"/>
          </a:p>
        </p:txBody>
      </p:sp>
      <p:sp>
        <p:nvSpPr>
          <p:cNvPr id="5" name="Text 3"/>
          <p:cNvSpPr/>
          <p:nvPr/>
        </p:nvSpPr>
        <p:spPr>
          <a:xfrm>
            <a:off x="2037993" y="2917984"/>
            <a:ext cx="10554414" cy="333256"/>
          </a:xfrm>
          <a:prstGeom prst="rect">
            <a:avLst/>
          </a:prstGeom>
          <a:noFill/>
          <a:ln/>
        </p:spPr>
        <p:txBody>
          <a:bodyPr wrap="non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To continue your exploration of LLM-powered medical chatbots, we've compiled a wealth of resources:</a:t>
            </a:r>
            <a:endParaRPr lang="en-US" sz="1750" dirty="0"/>
          </a:p>
        </p:txBody>
      </p:sp>
      <p:sp>
        <p:nvSpPr>
          <p:cNvPr id="6" name="Text 4"/>
          <p:cNvSpPr/>
          <p:nvPr/>
        </p:nvSpPr>
        <p:spPr>
          <a:xfrm>
            <a:off x="2393394" y="3501152"/>
            <a:ext cx="10199013" cy="666512"/>
          </a:xfrm>
          <a:prstGeom prst="rect">
            <a:avLst/>
          </a:prstGeom>
          <a:noFill/>
          <a:ln/>
        </p:spPr>
        <p:txBody>
          <a:bodyPr wrap="squar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Python Documentation: Learn the fundamentals of the Python programming language, the foundation for our chatbot development.</a:t>
            </a:r>
            <a:endParaRPr lang="en-US" sz="1750" dirty="0"/>
          </a:p>
        </p:txBody>
      </p:sp>
      <p:sp>
        <p:nvSpPr>
          <p:cNvPr id="7" name="Text 5"/>
          <p:cNvSpPr/>
          <p:nvPr/>
        </p:nvSpPr>
        <p:spPr>
          <a:xfrm>
            <a:off x="2393394" y="4245412"/>
            <a:ext cx="10199013" cy="666512"/>
          </a:xfrm>
          <a:prstGeom prst="rect">
            <a:avLst/>
          </a:prstGeom>
          <a:noFill/>
          <a:ln/>
        </p:spPr>
        <p:txBody>
          <a:bodyPr wrap="squar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Llama Documentation: Dive into the technical details of the Llama language model and how to integrate it into your applications.</a:t>
            </a:r>
            <a:endParaRPr lang="en-US" sz="1750" dirty="0"/>
          </a:p>
        </p:txBody>
      </p:sp>
      <p:sp>
        <p:nvSpPr>
          <p:cNvPr id="8" name="Text 6"/>
          <p:cNvSpPr/>
          <p:nvPr/>
        </p:nvSpPr>
        <p:spPr>
          <a:xfrm>
            <a:off x="2393394" y="4989671"/>
            <a:ext cx="10199013" cy="666512"/>
          </a:xfrm>
          <a:prstGeom prst="rect">
            <a:avLst/>
          </a:prstGeom>
          <a:noFill/>
          <a:ln/>
        </p:spPr>
        <p:txBody>
          <a:bodyPr wrap="squar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LangChain Documentation: Discover the LangChain framework and how it simplifies the process of building complex, LLM-powered applications.</a:t>
            </a:r>
            <a:endParaRPr lang="en-US" sz="1750" dirty="0"/>
          </a:p>
        </p:txBody>
      </p:sp>
      <p:sp>
        <p:nvSpPr>
          <p:cNvPr id="9" name="Text 7"/>
          <p:cNvSpPr/>
          <p:nvPr/>
        </p:nvSpPr>
        <p:spPr>
          <a:xfrm>
            <a:off x="2393394" y="5733931"/>
            <a:ext cx="10199013" cy="666512"/>
          </a:xfrm>
          <a:prstGeom prst="rect">
            <a:avLst/>
          </a:prstGeom>
          <a:noFill/>
          <a:ln/>
        </p:spPr>
        <p:txBody>
          <a:bodyPr wrap="squar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Chainlit Documentation: Explore the Chainlit platform and its features for creating beautiful, interactive user interfaces for your chatbot.</a:t>
            </a:r>
            <a:endParaRPr lang="en-US" sz="1750" dirty="0"/>
          </a:p>
        </p:txBody>
      </p:sp>
      <p:sp>
        <p:nvSpPr>
          <p:cNvPr id="10" name="Text 8"/>
          <p:cNvSpPr/>
          <p:nvPr/>
        </p:nvSpPr>
        <p:spPr>
          <a:xfrm>
            <a:off x="2393394" y="6478191"/>
            <a:ext cx="10199013" cy="666512"/>
          </a:xfrm>
          <a:prstGeom prst="rect">
            <a:avLst/>
          </a:prstGeom>
          <a:noFill/>
          <a:ln/>
        </p:spPr>
        <p:txBody>
          <a:bodyPr wrap="squar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Healthcare Data Resources: Explore relevant databases, APIs, and other data sources to enhance the medical knowledge and capabilities of your chatbot.</a:t>
            </a:r>
            <a:endParaRPr lang="en-US" sz="1750"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2460903"/>
            <a:ext cx="9760982"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Importance of Data-Driven Healthcare</a:t>
            </a:r>
            <a:endParaRPr lang="en-US" sz="4374" dirty="0"/>
          </a:p>
        </p:txBody>
      </p:sp>
      <p:sp>
        <p:nvSpPr>
          <p:cNvPr id="5" name="Text 3"/>
          <p:cNvSpPr/>
          <p:nvPr/>
        </p:nvSpPr>
        <p:spPr>
          <a:xfrm>
            <a:off x="2037993" y="3710702"/>
            <a:ext cx="3758684" cy="347186"/>
          </a:xfrm>
          <a:prstGeom prst="rect">
            <a:avLst/>
          </a:prstGeom>
          <a:noFill/>
          <a:ln/>
        </p:spPr>
        <p:txBody>
          <a:bodyPr wrap="none" rtlCol="0" anchor="t"/>
          <a:lstStyle/>
          <a:p>
            <a:pPr indent="0" marL="0">
              <a:lnSpc>
                <a:spcPts val="2734"/>
              </a:lnSpc>
              <a:buNone/>
            </a:pPr>
            <a:r>
              <a:rPr lang="en-US" sz="2187" b="1" spc="-66" kern="0" dirty="0">
                <a:solidFill>
                  <a:srgbClr val="000000"/>
                </a:solidFill>
                <a:latin typeface="Inter" pitchFamily="34" charset="0"/>
                <a:ea typeface="Inter" pitchFamily="34" charset="-122"/>
                <a:cs typeface="Inter" pitchFamily="34" charset="-120"/>
              </a:rPr>
              <a:t>Transformation of Healthcare</a:t>
            </a:r>
            <a:endParaRPr lang="en-US" sz="2187" dirty="0"/>
          </a:p>
        </p:txBody>
      </p:sp>
      <p:sp>
        <p:nvSpPr>
          <p:cNvPr id="6" name="Text 4"/>
          <p:cNvSpPr/>
          <p:nvPr/>
        </p:nvSpPr>
        <p:spPr>
          <a:xfrm>
            <a:off x="2393394" y="4280059"/>
            <a:ext cx="4650819" cy="666512"/>
          </a:xfrm>
          <a:prstGeom prst="rect">
            <a:avLst/>
          </a:prstGeom>
          <a:noFill/>
          <a:ln/>
        </p:spPr>
        <p:txBody>
          <a:bodyPr wrap="squar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Use of big data and analytics to improve patient outcomes</a:t>
            </a:r>
            <a:endParaRPr lang="en-US" sz="1750" dirty="0"/>
          </a:p>
        </p:txBody>
      </p:sp>
      <p:sp>
        <p:nvSpPr>
          <p:cNvPr id="7" name="Text 5"/>
          <p:cNvSpPr/>
          <p:nvPr/>
        </p:nvSpPr>
        <p:spPr>
          <a:xfrm>
            <a:off x="2393394" y="5024318"/>
            <a:ext cx="4650819" cy="666512"/>
          </a:xfrm>
          <a:prstGeom prst="rect">
            <a:avLst/>
          </a:prstGeom>
          <a:noFill/>
          <a:ln/>
        </p:spPr>
        <p:txBody>
          <a:bodyPr wrap="squar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Personalized medicine tailored to individual patient profiles</a:t>
            </a:r>
            <a:endParaRPr lang="en-US" sz="1750" dirty="0"/>
          </a:p>
        </p:txBody>
      </p:sp>
      <p:sp>
        <p:nvSpPr>
          <p:cNvPr id="8" name="Text 6"/>
          <p:cNvSpPr/>
          <p:nvPr/>
        </p:nvSpPr>
        <p:spPr>
          <a:xfrm>
            <a:off x="7593806" y="3710702"/>
            <a:ext cx="3530203" cy="347186"/>
          </a:xfrm>
          <a:prstGeom prst="rect">
            <a:avLst/>
          </a:prstGeom>
          <a:noFill/>
          <a:ln/>
        </p:spPr>
        <p:txBody>
          <a:bodyPr wrap="none" rtlCol="0" anchor="t"/>
          <a:lstStyle/>
          <a:p>
            <a:pPr indent="0" marL="0">
              <a:lnSpc>
                <a:spcPts val="2734"/>
              </a:lnSpc>
              <a:buNone/>
            </a:pPr>
            <a:r>
              <a:rPr lang="en-US" sz="2187" b="1" spc="-66" kern="0" dirty="0">
                <a:solidFill>
                  <a:srgbClr val="000000"/>
                </a:solidFill>
                <a:latin typeface="Inter" pitchFamily="34" charset="0"/>
                <a:ea typeface="Inter" pitchFamily="34" charset="-122"/>
                <a:cs typeface="Inter" pitchFamily="34" charset="-120"/>
              </a:rPr>
              <a:t>Role of Digital Technologies</a:t>
            </a:r>
            <a:endParaRPr lang="en-US" sz="2187" dirty="0"/>
          </a:p>
        </p:txBody>
      </p:sp>
      <p:sp>
        <p:nvSpPr>
          <p:cNvPr id="9" name="Text 7"/>
          <p:cNvSpPr/>
          <p:nvPr/>
        </p:nvSpPr>
        <p:spPr>
          <a:xfrm>
            <a:off x="7949208" y="4280059"/>
            <a:ext cx="4650819" cy="666512"/>
          </a:xfrm>
          <a:prstGeom prst="rect">
            <a:avLst/>
          </a:prstGeom>
          <a:noFill/>
          <a:ln/>
        </p:spPr>
        <p:txBody>
          <a:bodyPr wrap="squar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Telemedicine, wearable devices, and mobile health apps</a:t>
            </a:r>
            <a:endParaRPr lang="en-US" sz="1750" dirty="0"/>
          </a:p>
        </p:txBody>
      </p:sp>
      <p:sp>
        <p:nvSpPr>
          <p:cNvPr id="10" name="Text 8"/>
          <p:cNvSpPr/>
          <p:nvPr/>
        </p:nvSpPr>
        <p:spPr>
          <a:xfrm>
            <a:off x="7949208" y="5024318"/>
            <a:ext cx="4650819" cy="666512"/>
          </a:xfrm>
          <a:prstGeom prst="rect">
            <a:avLst/>
          </a:prstGeom>
          <a:noFill/>
          <a:ln/>
        </p:spPr>
        <p:txBody>
          <a:bodyPr wrap="squar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Integration of electronic health records (EHRs) for better coordination</a:t>
            </a:r>
            <a:endParaRPr lang="en-US" sz="1750"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sp>
        <p:nvSpPr>
          <p:cNvPr id="4" name="Text 1"/>
          <p:cNvSpPr/>
          <p:nvPr/>
        </p:nvSpPr>
        <p:spPr>
          <a:xfrm>
            <a:off x="2393394" y="569952"/>
            <a:ext cx="5180767" cy="647462"/>
          </a:xfrm>
          <a:prstGeom prst="rect">
            <a:avLst/>
          </a:prstGeom>
          <a:noFill/>
          <a:ln/>
        </p:spPr>
        <p:txBody>
          <a:bodyPr wrap="none" rtlCol="0" anchor="t"/>
          <a:lstStyle/>
          <a:p>
            <a:pPr indent="0" marL="0">
              <a:lnSpc>
                <a:spcPts val="5099"/>
              </a:lnSpc>
              <a:buNone/>
            </a:pPr>
            <a:r>
              <a:rPr lang="en-US" sz="4079" b="1" spc="-122" kern="0" dirty="0">
                <a:solidFill>
                  <a:srgbClr val="000000"/>
                </a:solidFill>
                <a:latin typeface="Inter" pitchFamily="34" charset="0"/>
                <a:ea typeface="Inter" pitchFamily="34" charset="-122"/>
                <a:cs typeface="Inter" pitchFamily="34" charset="-120"/>
              </a:rPr>
              <a:t>Understanding Llama</a:t>
            </a:r>
            <a:endParaRPr lang="en-US" sz="4079" dirty="0"/>
          </a:p>
        </p:txBody>
      </p:sp>
      <p:pic>
        <p:nvPicPr>
          <p:cNvPr id="5" name="Image 1" descr="preencoded.png">    </p:cNvPr>
          <p:cNvPicPr>
            <a:picLocks noChangeAspect="1"/>
          </p:cNvPicPr>
          <p:nvPr/>
        </p:nvPicPr>
        <p:blipFill>
          <a:blip r:embed="rId2"/>
          <a:stretch>
            <a:fillRect/>
          </a:stretch>
        </p:blipFill>
        <p:spPr>
          <a:xfrm>
            <a:off x="2393394" y="1761292"/>
            <a:ext cx="4668917" cy="3194447"/>
          </a:xfrm>
          <a:prstGeom prst="rect">
            <a:avLst/>
          </a:prstGeom>
        </p:spPr>
      </p:pic>
      <p:sp>
        <p:nvSpPr>
          <p:cNvPr id="6" name="Text 2"/>
          <p:cNvSpPr/>
          <p:nvPr/>
        </p:nvSpPr>
        <p:spPr>
          <a:xfrm>
            <a:off x="7575471" y="1735336"/>
            <a:ext cx="3115747" cy="323850"/>
          </a:xfrm>
          <a:prstGeom prst="rect">
            <a:avLst/>
          </a:prstGeom>
          <a:noFill/>
          <a:ln/>
        </p:spPr>
        <p:txBody>
          <a:bodyPr wrap="none" rtlCol="0" anchor="t"/>
          <a:lstStyle/>
          <a:p>
            <a:pPr indent="0" marL="0">
              <a:lnSpc>
                <a:spcPts val="2550"/>
              </a:lnSpc>
              <a:buNone/>
            </a:pPr>
            <a:r>
              <a:rPr lang="en-US" sz="2040" b="1" spc="-61" kern="0" dirty="0">
                <a:solidFill>
                  <a:srgbClr val="000000"/>
                </a:solidFill>
                <a:latin typeface="Inter" pitchFamily="34" charset="0"/>
                <a:ea typeface="Inter" pitchFamily="34" charset="-122"/>
                <a:cs typeface="Inter" pitchFamily="34" charset="-120"/>
              </a:rPr>
              <a:t>Powerful Language Model</a:t>
            </a:r>
            <a:endParaRPr lang="en-US" sz="2040" dirty="0"/>
          </a:p>
        </p:txBody>
      </p:sp>
      <p:sp>
        <p:nvSpPr>
          <p:cNvPr id="7" name="Text 3"/>
          <p:cNvSpPr/>
          <p:nvPr/>
        </p:nvSpPr>
        <p:spPr>
          <a:xfrm>
            <a:off x="7575471" y="2266355"/>
            <a:ext cx="4668917" cy="1243489"/>
          </a:xfrm>
          <a:prstGeom prst="rect">
            <a:avLst/>
          </a:prstGeom>
          <a:noFill/>
          <a:ln/>
        </p:spPr>
        <p:txBody>
          <a:bodyPr wrap="square" rtlCol="0" anchor="t"/>
          <a:lstStyle/>
          <a:p>
            <a:pPr indent="0" marL="0">
              <a:lnSpc>
                <a:spcPts val="2448"/>
              </a:lnSpc>
              <a:buNone/>
            </a:pPr>
            <a:r>
              <a:rPr lang="en-US" sz="1632" spc="-33" kern="0" dirty="0">
                <a:solidFill>
                  <a:srgbClr val="272525"/>
                </a:solidFill>
                <a:latin typeface="Inter" pitchFamily="34" charset="0"/>
                <a:ea typeface="Inter" pitchFamily="34" charset="-122"/>
                <a:cs typeface="Inter" pitchFamily="34" charset="-120"/>
              </a:rPr>
              <a:t>Llama is a large language model designed for natural language understanding and generation. It is capable of processing and generating human-like text.</a:t>
            </a:r>
            <a:endParaRPr lang="en-US" sz="1632" dirty="0"/>
          </a:p>
        </p:txBody>
      </p:sp>
      <p:sp>
        <p:nvSpPr>
          <p:cNvPr id="8" name="Text 4"/>
          <p:cNvSpPr/>
          <p:nvPr/>
        </p:nvSpPr>
        <p:spPr>
          <a:xfrm>
            <a:off x="7575471" y="3717012"/>
            <a:ext cx="2603897" cy="323850"/>
          </a:xfrm>
          <a:prstGeom prst="rect">
            <a:avLst/>
          </a:prstGeom>
          <a:noFill/>
          <a:ln/>
        </p:spPr>
        <p:txBody>
          <a:bodyPr wrap="none" rtlCol="0" anchor="t"/>
          <a:lstStyle/>
          <a:p>
            <a:pPr indent="0" marL="0">
              <a:lnSpc>
                <a:spcPts val="2550"/>
              </a:lnSpc>
              <a:buNone/>
            </a:pPr>
            <a:r>
              <a:rPr lang="en-US" sz="2040" b="1" spc="-61" kern="0" dirty="0">
                <a:solidFill>
                  <a:srgbClr val="000000"/>
                </a:solidFill>
                <a:latin typeface="Inter" pitchFamily="34" charset="0"/>
                <a:ea typeface="Inter" pitchFamily="34" charset="-122"/>
                <a:cs typeface="Inter" pitchFamily="34" charset="-120"/>
              </a:rPr>
              <a:t>Crucial for Healthcare</a:t>
            </a:r>
            <a:endParaRPr lang="en-US" sz="2040" dirty="0"/>
          </a:p>
        </p:txBody>
      </p:sp>
      <p:sp>
        <p:nvSpPr>
          <p:cNvPr id="9" name="Text 5"/>
          <p:cNvSpPr/>
          <p:nvPr/>
        </p:nvSpPr>
        <p:spPr>
          <a:xfrm>
            <a:off x="7575471" y="4248031"/>
            <a:ext cx="4668917" cy="1243489"/>
          </a:xfrm>
          <a:prstGeom prst="rect">
            <a:avLst/>
          </a:prstGeom>
          <a:noFill/>
          <a:ln/>
        </p:spPr>
        <p:txBody>
          <a:bodyPr wrap="square" rtlCol="0" anchor="t"/>
          <a:lstStyle/>
          <a:p>
            <a:pPr indent="0" marL="0">
              <a:lnSpc>
                <a:spcPts val="2448"/>
              </a:lnSpc>
              <a:buNone/>
            </a:pPr>
            <a:r>
              <a:rPr lang="en-US" sz="1632" spc="-33" kern="0" dirty="0">
                <a:solidFill>
                  <a:srgbClr val="272525"/>
                </a:solidFill>
                <a:latin typeface="Inter" pitchFamily="34" charset="0"/>
                <a:ea typeface="Inter" pitchFamily="34" charset="-122"/>
                <a:cs typeface="Inter" pitchFamily="34" charset="-120"/>
              </a:rPr>
              <a:t>In healthcare, Llama helps in understanding complex medical queries, generating appropriate responses, and processing intricate medical texts.</a:t>
            </a:r>
            <a:endParaRPr lang="en-US" sz="1632" dirty="0"/>
          </a:p>
        </p:txBody>
      </p:sp>
      <p:sp>
        <p:nvSpPr>
          <p:cNvPr id="10" name="Text 6"/>
          <p:cNvSpPr/>
          <p:nvPr/>
        </p:nvSpPr>
        <p:spPr>
          <a:xfrm>
            <a:off x="7575471" y="5698688"/>
            <a:ext cx="2590324" cy="323850"/>
          </a:xfrm>
          <a:prstGeom prst="rect">
            <a:avLst/>
          </a:prstGeom>
          <a:noFill/>
          <a:ln/>
        </p:spPr>
        <p:txBody>
          <a:bodyPr wrap="none" rtlCol="0" anchor="t"/>
          <a:lstStyle/>
          <a:p>
            <a:pPr indent="0" marL="0">
              <a:lnSpc>
                <a:spcPts val="2550"/>
              </a:lnSpc>
              <a:buNone/>
            </a:pPr>
            <a:r>
              <a:rPr lang="en-US" sz="2040" b="1" spc="-61" kern="0" dirty="0">
                <a:solidFill>
                  <a:srgbClr val="000000"/>
                </a:solidFill>
                <a:latin typeface="Inter" pitchFamily="34" charset="0"/>
                <a:ea typeface="Inter" pitchFamily="34" charset="-122"/>
                <a:cs typeface="Inter" pitchFamily="34" charset="-120"/>
              </a:rPr>
              <a:t>Driving Innovation</a:t>
            </a:r>
            <a:endParaRPr lang="en-US" sz="2040" dirty="0"/>
          </a:p>
        </p:txBody>
      </p:sp>
      <p:sp>
        <p:nvSpPr>
          <p:cNvPr id="11" name="Text 7"/>
          <p:cNvSpPr/>
          <p:nvPr/>
        </p:nvSpPr>
        <p:spPr>
          <a:xfrm>
            <a:off x="7575471" y="6229707"/>
            <a:ext cx="4668917" cy="1243489"/>
          </a:xfrm>
          <a:prstGeom prst="rect">
            <a:avLst/>
          </a:prstGeom>
          <a:noFill/>
          <a:ln/>
        </p:spPr>
        <p:txBody>
          <a:bodyPr wrap="square" rtlCol="0" anchor="t"/>
          <a:lstStyle/>
          <a:p>
            <a:pPr indent="0" marL="0">
              <a:lnSpc>
                <a:spcPts val="2448"/>
              </a:lnSpc>
              <a:buNone/>
            </a:pPr>
            <a:r>
              <a:rPr lang="en-US" sz="1632" spc="-33" kern="0" dirty="0">
                <a:solidFill>
                  <a:srgbClr val="272525"/>
                </a:solidFill>
                <a:latin typeface="Inter" pitchFamily="34" charset="0"/>
                <a:ea typeface="Inter" pitchFamily="34" charset="-122"/>
                <a:cs typeface="Inter" pitchFamily="34" charset="-120"/>
              </a:rPr>
              <a:t>By harnessing Llama's capabilities, healthcare providers can streamline operations, improve patient experiences, and make more informed decisions.</a:t>
            </a:r>
            <a:endParaRPr lang="en-US" sz="1632" dirty="0"/>
          </a:p>
        </p:txBody>
      </p:sp>
      <p:pic>
        <p:nvPicPr>
          <p:cNvPr id="1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2420660"/>
            <a:ext cx="6722150"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Understanding LangChain</a:t>
            </a:r>
            <a:endParaRPr lang="en-US" sz="4374" dirty="0"/>
          </a:p>
        </p:txBody>
      </p:sp>
      <p:sp>
        <p:nvSpPr>
          <p:cNvPr id="5" name="Text 3"/>
          <p:cNvSpPr/>
          <p:nvPr/>
        </p:nvSpPr>
        <p:spPr>
          <a:xfrm>
            <a:off x="2037993" y="3559373"/>
            <a:ext cx="10554414" cy="999768"/>
          </a:xfrm>
          <a:prstGeom prst="rect">
            <a:avLst/>
          </a:prstGeom>
          <a:noFill/>
          <a:ln/>
        </p:spPr>
        <p:txBody>
          <a:bodyPr wrap="squar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LangChain is a framework that facilitates the integration of large language models with external data sources. This allows for seamless connectivity with databases, APIs, and other data repositories, enabling language models to access dynamic, real-time information.</a:t>
            </a:r>
            <a:endParaRPr lang="en-US" sz="1750" dirty="0"/>
          </a:p>
        </p:txBody>
      </p:sp>
      <p:sp>
        <p:nvSpPr>
          <p:cNvPr id="6" name="Text 4"/>
          <p:cNvSpPr/>
          <p:nvPr/>
        </p:nvSpPr>
        <p:spPr>
          <a:xfrm>
            <a:off x="2037993" y="4809053"/>
            <a:ext cx="10554414" cy="999768"/>
          </a:xfrm>
          <a:prstGeom prst="rect">
            <a:avLst/>
          </a:prstGeom>
          <a:noFill/>
          <a:ln/>
        </p:spPr>
        <p:txBody>
          <a:bodyPr wrap="squar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The key benefits of using LangChain for chatbot development include the ability to provide accurate and up-to-date information to users, as the chatbot can dynamically retrieve data from various sources. This enhances the overall user experience and the chatbot's ability to deliver relevant and helpful responses.</a:t>
            </a:r>
            <a:endParaRPr lang="en-US" sz="1750" dirty="0"/>
          </a:p>
        </p:txBody>
      </p:sp>
      <p:pic>
        <p:nvPicPr>
          <p:cNvPr id="7"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851422"/>
            <a:ext cx="5922169"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Understanding Chainlit</a:t>
            </a:r>
            <a:endParaRPr lang="en-US" sz="4374" dirty="0"/>
          </a:p>
        </p:txBody>
      </p:sp>
      <p:sp>
        <p:nvSpPr>
          <p:cNvPr id="5" name="Text 3"/>
          <p:cNvSpPr/>
          <p:nvPr/>
        </p:nvSpPr>
        <p:spPr>
          <a:xfrm>
            <a:off x="2393394" y="2990136"/>
            <a:ext cx="10199013"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What is Chainlit?</a:t>
            </a:r>
            <a:endParaRPr lang="en-US" sz="1750" dirty="0"/>
          </a:p>
        </p:txBody>
      </p:sp>
      <p:sp>
        <p:nvSpPr>
          <p:cNvPr id="6" name="Text 4"/>
          <p:cNvSpPr/>
          <p:nvPr/>
        </p:nvSpPr>
        <p:spPr>
          <a:xfrm>
            <a:off x="2393394" y="3401139"/>
            <a:ext cx="10199013" cy="666512"/>
          </a:xfrm>
          <a:prstGeom prst="rect">
            <a:avLst/>
          </a:prstGeom>
          <a:noFill/>
          <a:ln/>
        </p:spPr>
        <p:txBody>
          <a:bodyPr wrap="squar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Chainlit is a powerful tool for creating and managing conversational interfaces with large language models.</a:t>
            </a:r>
            <a:endParaRPr lang="en-US" sz="1750" dirty="0"/>
          </a:p>
        </p:txBody>
      </p:sp>
      <p:sp>
        <p:nvSpPr>
          <p:cNvPr id="7" name="Text 5"/>
          <p:cNvSpPr/>
          <p:nvPr/>
        </p:nvSpPr>
        <p:spPr>
          <a:xfrm>
            <a:off x="2393394" y="4145399"/>
            <a:ext cx="10199013"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Capabilities for Managing Conversational Interfaces:</a:t>
            </a:r>
            <a:endParaRPr lang="en-US" sz="1750" dirty="0"/>
          </a:p>
        </p:txBody>
      </p:sp>
      <p:sp>
        <p:nvSpPr>
          <p:cNvPr id="8" name="Text 6"/>
          <p:cNvSpPr/>
          <p:nvPr/>
        </p:nvSpPr>
        <p:spPr>
          <a:xfrm>
            <a:off x="2393394" y="4556403"/>
            <a:ext cx="10199013" cy="666512"/>
          </a:xfrm>
          <a:prstGeom prst="rect">
            <a:avLst/>
          </a:prstGeom>
          <a:noFill/>
          <a:ln/>
        </p:spPr>
        <p:txBody>
          <a:bodyPr wrap="squar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Chainlit offers a user-friendly interface design, robust conversation tracking, and advanced management features.</a:t>
            </a:r>
            <a:endParaRPr lang="en-US" sz="1750" dirty="0"/>
          </a:p>
        </p:txBody>
      </p:sp>
      <p:sp>
        <p:nvSpPr>
          <p:cNvPr id="9" name="Text 7"/>
          <p:cNvSpPr/>
          <p:nvPr/>
        </p:nvSpPr>
        <p:spPr>
          <a:xfrm>
            <a:off x="2393394" y="5300663"/>
            <a:ext cx="10199013" cy="333256"/>
          </a:xfrm>
          <a:prstGeom prst="rect">
            <a:avLst/>
          </a:prstGeom>
          <a:noFill/>
          <a:ln/>
        </p:spPr>
        <p:txBody>
          <a:bodyPr wrap="non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Integration with LLMs:</a:t>
            </a:r>
            <a:endParaRPr lang="en-US" sz="1750" dirty="0"/>
          </a:p>
        </p:txBody>
      </p:sp>
      <p:sp>
        <p:nvSpPr>
          <p:cNvPr id="10" name="Text 8"/>
          <p:cNvSpPr/>
          <p:nvPr/>
        </p:nvSpPr>
        <p:spPr>
          <a:xfrm>
            <a:off x="2393394" y="5711666"/>
            <a:ext cx="10199013" cy="666512"/>
          </a:xfrm>
          <a:prstGeom prst="rect">
            <a:avLst/>
          </a:prstGeom>
          <a:noFill/>
          <a:ln/>
        </p:spPr>
        <p:txBody>
          <a:bodyPr wrap="square" rtlCol="0" anchor="t"/>
          <a:lstStyle/>
          <a:p>
            <a:pPr algn="l" marL="342900" indent="-342900">
              <a:lnSpc>
                <a:spcPts val="2624"/>
              </a:lnSpc>
              <a:buSzPct val="100000"/>
              <a:buChar char="•"/>
            </a:pPr>
            <a:r>
              <a:rPr lang="en-US" sz="1750" spc="-35" kern="0" dirty="0">
                <a:solidFill>
                  <a:srgbClr val="272525"/>
                </a:solidFill>
                <a:latin typeface="Inter" pitchFamily="34" charset="0"/>
                <a:ea typeface="Inter" pitchFamily="34" charset="-122"/>
                <a:cs typeface="Inter" pitchFamily="34" charset="-120"/>
              </a:rPr>
              <a:t>Chainlit is easy to set up with models like Llama, enabling quick deployment of conversational applications.</a:t>
            </a:r>
            <a:endParaRPr lang="en-US" sz="1750"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615321"/>
            <a:ext cx="10554414" cy="1388745"/>
          </a:xfrm>
          <a:prstGeom prst="rect">
            <a:avLst/>
          </a:prstGeom>
          <a:noFill/>
          <a:ln/>
        </p:spPr>
        <p:txBody>
          <a:bodyPr wrap="squar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The Benefits of LLM-Powered Medical Chatbots</a:t>
            </a:r>
            <a:endParaRPr lang="en-US" sz="4374" dirty="0"/>
          </a:p>
        </p:txBody>
      </p:sp>
      <p:sp>
        <p:nvSpPr>
          <p:cNvPr id="5" name="Text 3"/>
          <p:cNvSpPr/>
          <p:nvPr/>
        </p:nvSpPr>
        <p:spPr>
          <a:xfrm>
            <a:off x="2037993" y="3448407"/>
            <a:ext cx="10554414" cy="999768"/>
          </a:xfrm>
          <a:prstGeom prst="rect">
            <a:avLst/>
          </a:prstGeom>
          <a:noFill/>
          <a:ln/>
        </p:spPr>
        <p:txBody>
          <a:bodyPr wrap="squar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LLM-powered medical chatbots offer enhanced patient support and engagement by providing 24/7 availability to answer queries and delivering personalized responses based on patient history and preferences.</a:t>
            </a:r>
            <a:endParaRPr lang="en-US" sz="1750" dirty="0"/>
          </a:p>
        </p:txBody>
      </p:sp>
      <p:sp>
        <p:nvSpPr>
          <p:cNvPr id="6" name="Text 4"/>
          <p:cNvSpPr/>
          <p:nvPr/>
        </p:nvSpPr>
        <p:spPr>
          <a:xfrm>
            <a:off x="2037993" y="4698087"/>
            <a:ext cx="10554414" cy="666512"/>
          </a:xfrm>
          <a:prstGeom prst="rect">
            <a:avLst/>
          </a:prstGeom>
          <a:noFill/>
          <a:ln/>
        </p:spPr>
        <p:txBody>
          <a:bodyPr wrap="squar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These chatbots also improve efficiency and accessibility, reducing the workload on healthcare providers and increasing access to medical information and advice, especially in underserved areas.</a:t>
            </a:r>
            <a:endParaRPr lang="en-US" sz="1750" dirty="0"/>
          </a:p>
        </p:txBody>
      </p:sp>
      <p:sp>
        <p:nvSpPr>
          <p:cNvPr id="7" name="Text 5"/>
          <p:cNvSpPr/>
          <p:nvPr/>
        </p:nvSpPr>
        <p:spPr>
          <a:xfrm>
            <a:off x="2037993" y="5614511"/>
            <a:ext cx="10554414" cy="999768"/>
          </a:xfrm>
          <a:prstGeom prst="rect">
            <a:avLst/>
          </a:prstGeom>
          <a:noFill/>
          <a:ln/>
        </p:spPr>
        <p:txBody>
          <a:bodyPr wrap="squar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Additionally, by integrating with electronic health records (EHRs), the chatbots can leverage patient data to provide tailored advice and leverage predictive analytics to anticipate patient needs and suggest timely interventions.</a:t>
            </a:r>
            <a:endParaRPr lang="en-US" sz="1750" dirty="0"/>
          </a:p>
        </p:txBody>
      </p:sp>
      <p:pic>
        <p:nvPicPr>
          <p:cNvPr id="8"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129427"/>
            <a:ext cx="7035403" cy="694373"/>
          </a:xfrm>
          <a:prstGeom prst="rect">
            <a:avLst/>
          </a:prstGeom>
          <a:noFill/>
          <a:ln/>
        </p:spPr>
        <p:txBody>
          <a:bodyPr wrap="none" rtlCol="0" anchor="t"/>
          <a:lstStyle/>
          <a:p>
            <a:pPr indent="0" marL="0">
              <a:lnSpc>
                <a:spcPts val="5468"/>
              </a:lnSpc>
              <a:buNone/>
            </a:pPr>
            <a:r>
              <a:rPr lang="en-US" sz="4374" b="1" spc="-131" kern="0" dirty="0">
                <a:solidFill>
                  <a:srgbClr val="000000"/>
                </a:solidFill>
                <a:latin typeface="Inter" pitchFamily="34" charset="0"/>
                <a:ea typeface="Inter" pitchFamily="34" charset="-122"/>
                <a:cs typeface="Inter" pitchFamily="34" charset="-120"/>
              </a:rPr>
              <a:t>Setting Up the Environment</a:t>
            </a:r>
            <a:endParaRPr lang="en-US" sz="4374" dirty="0"/>
          </a:p>
        </p:txBody>
      </p:sp>
      <p:sp>
        <p:nvSpPr>
          <p:cNvPr id="5" name="Text 3"/>
          <p:cNvSpPr/>
          <p:nvPr/>
        </p:nvSpPr>
        <p:spPr>
          <a:xfrm>
            <a:off x="2037993" y="2268141"/>
            <a:ext cx="10554414" cy="333256"/>
          </a:xfrm>
          <a:prstGeom prst="rect">
            <a:avLst/>
          </a:prstGeom>
          <a:noFill/>
          <a:ln/>
        </p:spPr>
        <p:txBody>
          <a:bodyPr wrap="non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To get started with the LLM-powered medical chatbot, you'll need to set up the following environment:</a:t>
            </a:r>
            <a:endParaRPr lang="en-US" sz="1750" dirty="0"/>
          </a:p>
        </p:txBody>
      </p:sp>
      <p:sp>
        <p:nvSpPr>
          <p:cNvPr id="6" name="Text 4"/>
          <p:cNvSpPr/>
          <p:nvPr/>
        </p:nvSpPr>
        <p:spPr>
          <a:xfrm>
            <a:off x="2037993" y="2851309"/>
            <a:ext cx="10554414" cy="666512"/>
          </a:xfrm>
          <a:prstGeom prst="rect">
            <a:avLst/>
          </a:prstGeom>
          <a:noFill/>
          <a:ln/>
        </p:spPr>
        <p:txBody>
          <a:bodyPr wrap="squar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First, you'll need a Python programming environment. This can be easily set up by downloading and installing the latest version of Python from the official website: </a:t>
            </a:r>
            <a:pPr indent="0" marL="0">
              <a:lnSpc>
                <a:spcPts val="2624"/>
              </a:lnSpc>
              <a:buNone/>
            </a:pPr>
            <a:r>
              <a:rPr lang="en-US" sz="1750" u="sng" spc="-35" kern="0" dirty="0">
                <a:solidFill>
                  <a:srgbClr val="4950BC"/>
                </a:solidFill>
                <a:latin typeface="Inter" pitchFamily="34" charset="0"/>
                <a:ea typeface="Inter" pitchFamily="34" charset="-122"/>
                <a:cs typeface="Inter" pitchFamily="34" charset="-120"/>
                <a:hlinkClick r:id="rId1" invalidUrl="" action="" tgtFrame="" tooltip="" history="1" highlightClick="0" endSnd="0">
                  <a:extLst>
                    <a:ext uri="{A12FA001-AC4F-418D-AE19-62706E023703}">
                      <ahyp:hlinkClr xmlns:ahyp="http://schemas.microsoft.com/office/drawing/2018/hyperlinkcolor" val="tx"/>
                    </a:ext>
                  </a:extLst>
                </a:hlinkClick>
              </a:rPr>
              <a:t>https://www.python.org/downloads/</a:t>
            </a:r>
            <a:endParaRPr lang="en-US" sz="1750" dirty="0"/>
          </a:p>
        </p:txBody>
      </p:sp>
      <p:sp>
        <p:nvSpPr>
          <p:cNvPr id="7" name="Text 5"/>
          <p:cNvSpPr/>
          <p:nvPr/>
        </p:nvSpPr>
        <p:spPr>
          <a:xfrm>
            <a:off x="2037993" y="3767733"/>
            <a:ext cx="10554414" cy="666512"/>
          </a:xfrm>
          <a:prstGeom prst="rect">
            <a:avLst/>
          </a:prstGeom>
          <a:noFill/>
          <a:ln/>
        </p:spPr>
        <p:txBody>
          <a:bodyPr wrap="squar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Next, you'll need to install the necessary libraries using pip, the Python package installer. Run the following command in your terminal or command prompt:</a:t>
            </a:r>
            <a:endParaRPr lang="en-US" sz="1750" dirty="0"/>
          </a:p>
        </p:txBody>
      </p:sp>
      <p:sp>
        <p:nvSpPr>
          <p:cNvPr id="8" name="Text 6"/>
          <p:cNvSpPr/>
          <p:nvPr/>
        </p:nvSpPr>
        <p:spPr>
          <a:xfrm>
            <a:off x="2037993" y="4684157"/>
            <a:ext cx="10554414" cy="333256"/>
          </a:xfrm>
          <a:prstGeom prst="rect">
            <a:avLst/>
          </a:prstGeom>
          <a:noFill/>
          <a:ln/>
        </p:spPr>
        <p:txBody>
          <a:bodyPr wrap="non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pip install llama </a:t>
            </a:r>
            <a:endParaRPr lang="en-US" sz="1750" dirty="0"/>
          </a:p>
        </p:txBody>
      </p:sp>
      <p:sp>
        <p:nvSpPr>
          <p:cNvPr id="9" name="Text 7"/>
          <p:cNvSpPr/>
          <p:nvPr/>
        </p:nvSpPr>
        <p:spPr>
          <a:xfrm>
            <a:off x="2037993" y="5267325"/>
            <a:ext cx="10554414" cy="333256"/>
          </a:xfrm>
          <a:prstGeom prst="rect">
            <a:avLst/>
          </a:prstGeom>
          <a:noFill/>
          <a:ln/>
        </p:spPr>
        <p:txBody>
          <a:bodyPr wrap="non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langchain</a:t>
            </a:r>
            <a:endParaRPr lang="en-US" sz="1750" dirty="0"/>
          </a:p>
        </p:txBody>
      </p:sp>
      <p:sp>
        <p:nvSpPr>
          <p:cNvPr id="10" name="Text 8"/>
          <p:cNvSpPr/>
          <p:nvPr/>
        </p:nvSpPr>
        <p:spPr>
          <a:xfrm>
            <a:off x="2037993" y="5850493"/>
            <a:ext cx="10554414" cy="333256"/>
          </a:xfrm>
          <a:prstGeom prst="rect">
            <a:avLst/>
          </a:prstGeom>
          <a:noFill/>
          <a:ln/>
        </p:spPr>
        <p:txBody>
          <a:bodyPr wrap="non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 chainlit</a:t>
            </a:r>
            <a:endParaRPr lang="en-US" sz="1750" dirty="0"/>
          </a:p>
        </p:txBody>
      </p:sp>
      <p:sp>
        <p:nvSpPr>
          <p:cNvPr id="11" name="Text 9"/>
          <p:cNvSpPr/>
          <p:nvPr/>
        </p:nvSpPr>
        <p:spPr>
          <a:xfrm>
            <a:off x="2037993" y="6433661"/>
            <a:ext cx="10554414" cy="666512"/>
          </a:xfrm>
          <a:prstGeom prst="rect">
            <a:avLst/>
          </a:prstGeom>
          <a:noFill/>
          <a:ln/>
        </p:spPr>
        <p:txBody>
          <a:bodyPr wrap="square" rtlCol="0" anchor="t"/>
          <a:lstStyle/>
          <a:p>
            <a:pPr indent="0" marL="0">
              <a:lnSpc>
                <a:spcPts val="2624"/>
              </a:lnSpc>
              <a:buNone/>
            </a:pPr>
            <a:r>
              <a:rPr lang="en-US" sz="1750" spc="-35" kern="0" dirty="0">
                <a:solidFill>
                  <a:srgbClr val="272525"/>
                </a:solidFill>
                <a:latin typeface="Inter" pitchFamily="34" charset="0"/>
                <a:ea typeface="Inter" pitchFamily="34" charset="-122"/>
                <a:cs typeface="Inter" pitchFamily="34" charset="-120"/>
              </a:rPr>
              <a:t>Finally, we recommend setting up a development environment, such as PyCharm or Visual Studio Code, to make it easier to write, test, and debug your code.</a:t>
            </a:r>
            <a:endParaRPr lang="en-US" sz="1750" dirty="0"/>
          </a:p>
        </p:txBody>
      </p:sp>
      <p:pic>
        <p:nvPicPr>
          <p:cNvPr id="12" name="Image 0"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674025" y="537567"/>
            <a:ext cx="7693581" cy="610553"/>
          </a:xfrm>
          <a:prstGeom prst="rect">
            <a:avLst/>
          </a:prstGeom>
          <a:noFill/>
          <a:ln/>
        </p:spPr>
        <p:txBody>
          <a:bodyPr wrap="none" rtlCol="0" anchor="t"/>
          <a:lstStyle/>
          <a:p>
            <a:pPr indent="0" marL="0">
              <a:lnSpc>
                <a:spcPts val="4809"/>
              </a:lnSpc>
              <a:buNone/>
            </a:pPr>
            <a:r>
              <a:rPr lang="en-US" sz="3847" b="1" spc="-115" kern="0" dirty="0">
                <a:solidFill>
                  <a:srgbClr val="000000"/>
                </a:solidFill>
                <a:latin typeface="Inter" pitchFamily="34" charset="0"/>
                <a:ea typeface="Inter" pitchFamily="34" charset="-122"/>
                <a:cs typeface="Inter" pitchFamily="34" charset="-120"/>
              </a:rPr>
              <a:t>Integrating Llama for Medical Data</a:t>
            </a:r>
            <a:endParaRPr lang="en-US" sz="3847" dirty="0"/>
          </a:p>
        </p:txBody>
      </p:sp>
      <p:sp>
        <p:nvSpPr>
          <p:cNvPr id="5" name="Text 3"/>
          <p:cNvSpPr/>
          <p:nvPr/>
        </p:nvSpPr>
        <p:spPr>
          <a:xfrm>
            <a:off x="2674025" y="1538883"/>
            <a:ext cx="9282351" cy="879038"/>
          </a:xfrm>
          <a:prstGeom prst="rect">
            <a:avLst/>
          </a:prstGeom>
          <a:noFill/>
          <a:ln/>
        </p:spPr>
        <p:txBody>
          <a:bodyPr wrap="square" rtlCol="0" anchor="t"/>
          <a:lstStyle/>
          <a:p>
            <a:pPr indent="0" marL="0">
              <a:lnSpc>
                <a:spcPts val="2308"/>
              </a:lnSpc>
              <a:buNone/>
            </a:pPr>
            <a:r>
              <a:rPr lang="en-US" sz="1539" spc="-31" kern="0" dirty="0">
                <a:solidFill>
                  <a:srgbClr val="272525"/>
                </a:solidFill>
                <a:latin typeface="Inter" pitchFamily="34" charset="0"/>
                <a:ea typeface="Inter" pitchFamily="34" charset="-122"/>
                <a:cs typeface="Inter" pitchFamily="34" charset="-120"/>
              </a:rPr>
              <a:t>Integrating the Llama language model into your medical chatbot application involves a few key steps. First, you'll need to load the pre-trained Llama model onto your system. This can be done using the provided LlamaModel class from the llama library, as shown in the example code:</a:t>
            </a:r>
            <a:endParaRPr lang="en-US" sz="1539" dirty="0"/>
          </a:p>
        </p:txBody>
      </p:sp>
      <p:sp>
        <p:nvSpPr>
          <p:cNvPr id="6" name="Shape 4"/>
          <p:cNvSpPr/>
          <p:nvPr/>
        </p:nvSpPr>
        <p:spPr>
          <a:xfrm>
            <a:off x="2674025" y="2637711"/>
            <a:ext cx="9282351" cy="1171932"/>
          </a:xfrm>
          <a:prstGeom prst="roundRect">
            <a:avLst>
              <a:gd name="adj" fmla="val 7504"/>
            </a:avLst>
          </a:prstGeom>
          <a:solidFill>
            <a:srgbClr val="ECEDF8"/>
          </a:solidFill>
          <a:ln/>
        </p:spPr>
      </p:sp>
      <p:sp>
        <p:nvSpPr>
          <p:cNvPr id="7" name="Shape 5"/>
          <p:cNvSpPr/>
          <p:nvPr/>
        </p:nvSpPr>
        <p:spPr>
          <a:xfrm>
            <a:off x="2664262" y="2637711"/>
            <a:ext cx="9301877" cy="1171932"/>
          </a:xfrm>
          <a:prstGeom prst="roundRect">
            <a:avLst>
              <a:gd name="adj" fmla="val 2501"/>
            </a:avLst>
          </a:prstGeom>
          <a:solidFill>
            <a:srgbClr val="ECEDF8"/>
          </a:solidFill>
          <a:ln/>
        </p:spPr>
      </p:sp>
      <p:sp>
        <p:nvSpPr>
          <p:cNvPr id="8" name="Text 6"/>
          <p:cNvSpPr/>
          <p:nvPr/>
        </p:nvSpPr>
        <p:spPr>
          <a:xfrm>
            <a:off x="2859643" y="2784158"/>
            <a:ext cx="8911114" cy="879038"/>
          </a:xfrm>
          <a:prstGeom prst="rect">
            <a:avLst/>
          </a:prstGeom>
          <a:noFill/>
          <a:ln/>
        </p:spPr>
        <p:txBody>
          <a:bodyPr wrap="square" rtlCol="0" anchor="t"/>
          <a:lstStyle/>
          <a:p>
            <a:pPr indent="0" marL="0">
              <a:lnSpc>
                <a:spcPts val="2308"/>
              </a:lnSpc>
              <a:buNone/>
            </a:pPr>
            <a:r>
              <a:rPr lang="en-US" sz="1539" spc="-31" kern="0" dirty="0">
                <a:solidFill>
                  <a:srgbClr val="272525"/>
                </a:solidFill>
                <a:highlight>
                  <a:srgbClr val="ECEDF8"/>
                </a:highlight>
                <a:latin typeface="Consolas" pitchFamily="34" charset="0"/>
                <a:ea typeface="Consolas" pitchFamily="34" charset="-122"/>
                <a:cs typeface="Consolas" pitchFamily="34" charset="-120"/>
              </a:rPr>
              <a:t>from llama import LlamaModel
model = LlamaModel.load('path_to_pretrained_model')
</a:t>
            </a:r>
            <a:endParaRPr lang="en-US" sz="1539" dirty="0"/>
          </a:p>
        </p:txBody>
      </p:sp>
      <p:sp>
        <p:nvSpPr>
          <p:cNvPr id="9" name="Text 7"/>
          <p:cNvSpPr/>
          <p:nvPr/>
        </p:nvSpPr>
        <p:spPr>
          <a:xfrm>
            <a:off x="2674025" y="4029432"/>
            <a:ext cx="9282351" cy="1172051"/>
          </a:xfrm>
          <a:prstGeom prst="rect">
            <a:avLst/>
          </a:prstGeom>
          <a:noFill/>
          <a:ln/>
        </p:spPr>
        <p:txBody>
          <a:bodyPr wrap="square" rtlCol="0" anchor="t"/>
          <a:lstStyle/>
          <a:p>
            <a:pPr indent="0" marL="0">
              <a:lnSpc>
                <a:spcPts val="2308"/>
              </a:lnSpc>
              <a:buNone/>
            </a:pPr>
            <a:r>
              <a:rPr lang="en-US" sz="1539" spc="-31" kern="0" dirty="0">
                <a:solidFill>
                  <a:srgbClr val="272525"/>
                </a:solidFill>
                <a:latin typeface="Inter" pitchFamily="34" charset="0"/>
                <a:ea typeface="Inter" pitchFamily="34" charset="-122"/>
                <a:cs typeface="Inter" pitchFamily="34" charset="-120"/>
              </a:rPr>
              <a:t>Once the base Llama model is loaded, the next step is to fine-tune it using your domain-specific medical data. This helps the model learn the nuances and terminology relevant to the healthcare industry, allowing it to provide more accurate and contextual responses. You can fine-tune the model using the provided fine_tune method:</a:t>
            </a:r>
            <a:endParaRPr lang="en-US" sz="1539" dirty="0"/>
          </a:p>
        </p:txBody>
      </p:sp>
      <p:sp>
        <p:nvSpPr>
          <p:cNvPr id="10" name="Shape 8"/>
          <p:cNvSpPr/>
          <p:nvPr/>
        </p:nvSpPr>
        <p:spPr>
          <a:xfrm>
            <a:off x="2674025" y="5421273"/>
            <a:ext cx="9282351" cy="878919"/>
          </a:xfrm>
          <a:prstGeom prst="roundRect">
            <a:avLst>
              <a:gd name="adj" fmla="val 10005"/>
            </a:avLst>
          </a:prstGeom>
          <a:solidFill>
            <a:srgbClr val="ECEDF8"/>
          </a:solidFill>
          <a:ln/>
        </p:spPr>
      </p:sp>
      <p:sp>
        <p:nvSpPr>
          <p:cNvPr id="11" name="Shape 9"/>
          <p:cNvSpPr/>
          <p:nvPr/>
        </p:nvSpPr>
        <p:spPr>
          <a:xfrm>
            <a:off x="2664262" y="5421273"/>
            <a:ext cx="9301877" cy="878919"/>
          </a:xfrm>
          <a:prstGeom prst="roundRect">
            <a:avLst>
              <a:gd name="adj" fmla="val 3335"/>
            </a:avLst>
          </a:prstGeom>
          <a:solidFill>
            <a:srgbClr val="ECEDF8"/>
          </a:solidFill>
          <a:ln/>
        </p:spPr>
      </p:sp>
      <p:sp>
        <p:nvSpPr>
          <p:cNvPr id="12" name="Text 10"/>
          <p:cNvSpPr/>
          <p:nvPr/>
        </p:nvSpPr>
        <p:spPr>
          <a:xfrm>
            <a:off x="2859643" y="5567720"/>
            <a:ext cx="8911114" cy="586026"/>
          </a:xfrm>
          <a:prstGeom prst="rect">
            <a:avLst/>
          </a:prstGeom>
          <a:noFill/>
          <a:ln/>
        </p:spPr>
        <p:txBody>
          <a:bodyPr wrap="square" rtlCol="0" anchor="t"/>
          <a:lstStyle/>
          <a:p>
            <a:pPr indent="0" marL="0">
              <a:lnSpc>
                <a:spcPts val="2308"/>
              </a:lnSpc>
              <a:buNone/>
            </a:pPr>
            <a:r>
              <a:rPr lang="en-US" sz="1539" spc="-31" kern="0" dirty="0">
                <a:solidFill>
                  <a:srgbClr val="272525"/>
                </a:solidFill>
                <a:highlight>
                  <a:srgbClr val="ECEDF8"/>
                </a:highlight>
                <a:latin typeface="Consolas" pitchFamily="34" charset="0"/>
                <a:ea typeface="Consolas" pitchFamily="34" charset="-122"/>
                <a:cs typeface="Consolas" pitchFamily="34" charset="-120"/>
              </a:rPr>
              <a:t>model.fine_tune('path_to_medical_data')
</a:t>
            </a:r>
            <a:endParaRPr lang="en-US" sz="1539" dirty="0"/>
          </a:p>
        </p:txBody>
      </p:sp>
      <p:sp>
        <p:nvSpPr>
          <p:cNvPr id="13" name="Text 11"/>
          <p:cNvSpPr/>
          <p:nvPr/>
        </p:nvSpPr>
        <p:spPr>
          <a:xfrm>
            <a:off x="2674025" y="6519982"/>
            <a:ext cx="9282351" cy="1172051"/>
          </a:xfrm>
          <a:prstGeom prst="rect">
            <a:avLst/>
          </a:prstGeom>
          <a:noFill/>
          <a:ln/>
        </p:spPr>
        <p:txBody>
          <a:bodyPr wrap="square" rtlCol="0" anchor="t"/>
          <a:lstStyle/>
          <a:p>
            <a:pPr indent="0" marL="0">
              <a:lnSpc>
                <a:spcPts val="2308"/>
              </a:lnSpc>
              <a:buNone/>
            </a:pPr>
            <a:r>
              <a:rPr lang="en-US" sz="1539" spc="-31" kern="0" dirty="0">
                <a:solidFill>
                  <a:srgbClr val="272525"/>
                </a:solidFill>
                <a:latin typeface="Inter" pitchFamily="34" charset="0"/>
                <a:ea typeface="Inter" pitchFamily="34" charset="-122"/>
                <a:cs typeface="Inter" pitchFamily="34" charset="-120"/>
              </a:rPr>
              <a:t>After loading and fine-tuning the Llama model, you can begin integrating it into your chatbot application. The example code snippets provided show how to load and interact with the model programmatically. By following these steps, you can leverage the power of Llama to create a highly capable and knowledgeable medical chatbot assistant.</a:t>
            </a:r>
            <a:endParaRPr lang="en-US" sz="1539" dirty="0"/>
          </a:p>
        </p:txBody>
      </p:sp>
      <p:pic>
        <p:nvPicPr>
          <p:cNvPr id="14"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20</Slides>
  <Notes>20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2024-06-06T07:51:05Z</dcterms:created>
  <dcterms:modified xsi:type="dcterms:W3CDTF">2024-06-06T07:51:05Z</dcterms:modified>
</cp:coreProperties>
</file>